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4.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7.xml" ContentType="application/vnd.openxmlformats-officedocument.presentationml.notesSlide+xml"/>
  <Override PartName="/ppt/diagrams/data18.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9.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20.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21.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2.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ppt/diagrams/data23.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4.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5.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diagrams/data17.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42"/>
  </p:notesMasterIdLst>
  <p:sldIdLst>
    <p:sldId id="256" r:id="rId2"/>
    <p:sldId id="257" r:id="rId3"/>
    <p:sldId id="258" r:id="rId4"/>
    <p:sldId id="259" r:id="rId5"/>
    <p:sldId id="260" r:id="rId6"/>
    <p:sldId id="329" r:id="rId7"/>
    <p:sldId id="261" r:id="rId8"/>
    <p:sldId id="306" r:id="rId9"/>
    <p:sldId id="305" r:id="rId10"/>
    <p:sldId id="264" r:id="rId11"/>
    <p:sldId id="335" r:id="rId12"/>
    <p:sldId id="265" r:id="rId13"/>
    <p:sldId id="266" r:id="rId14"/>
    <p:sldId id="267" r:id="rId15"/>
    <p:sldId id="268" r:id="rId16"/>
    <p:sldId id="269" r:id="rId17"/>
    <p:sldId id="270" r:id="rId18"/>
    <p:sldId id="309" r:id="rId19"/>
    <p:sldId id="312" r:id="rId20"/>
    <p:sldId id="311" r:id="rId21"/>
    <p:sldId id="315" r:id="rId22"/>
    <p:sldId id="316" r:id="rId23"/>
    <p:sldId id="323" r:id="rId24"/>
    <p:sldId id="324" r:id="rId25"/>
    <p:sldId id="325" r:id="rId26"/>
    <p:sldId id="326" r:id="rId27"/>
    <p:sldId id="327" r:id="rId28"/>
    <p:sldId id="328" r:id="rId29"/>
    <p:sldId id="303" r:id="rId30"/>
    <p:sldId id="283" r:id="rId31"/>
    <p:sldId id="284" r:id="rId32"/>
    <p:sldId id="313" r:id="rId33"/>
    <p:sldId id="314" r:id="rId34"/>
    <p:sldId id="336" r:id="rId35"/>
    <p:sldId id="330" r:id="rId36"/>
    <p:sldId id="331" r:id="rId37"/>
    <p:sldId id="332" r:id="rId38"/>
    <p:sldId id="333" r:id="rId39"/>
    <p:sldId id="334" r:id="rId40"/>
    <p:sldId id="27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DF790F0-A9A0-4CD3-AB76-44790843A8CB}">
          <p14:sldIdLst>
            <p14:sldId id="256"/>
            <p14:sldId id="257"/>
            <p14:sldId id="258"/>
          </p14:sldIdLst>
        </p14:section>
        <p14:section name="Chapter 1 - Motivation and Organization" id="{32E0282B-7340-46C9-B5A5-DA0411F8EF8D}">
          <p14:sldIdLst>
            <p14:sldId id="259"/>
            <p14:sldId id="260"/>
            <p14:sldId id="329"/>
          </p14:sldIdLst>
        </p14:section>
        <p14:section name="Chapter 2 - Related Works" id="{84A688DF-786B-4021-B47D-3FA51207A64D}">
          <p14:sldIdLst>
            <p14:sldId id="261"/>
            <p14:sldId id="306"/>
            <p14:sldId id="305"/>
          </p14:sldIdLst>
        </p14:section>
        <p14:section name="Chapter 3 - SDR and Radiometer Basics" id="{3C61B919-F79D-4CA7-A2B4-BFC89ECADA3A}">
          <p14:sldIdLst>
            <p14:sldId id="264"/>
            <p14:sldId id="335"/>
            <p14:sldId id="265"/>
            <p14:sldId id="266"/>
            <p14:sldId id="267"/>
            <p14:sldId id="268"/>
            <p14:sldId id="269"/>
          </p14:sldIdLst>
        </p14:section>
        <p14:section name="Chapter 4 - SDR-based Radio Impl" id="{FC55CBA7-BE92-4F5A-AF1E-B0BD74571E13}">
          <p14:sldIdLst>
            <p14:sldId id="270"/>
            <p14:sldId id="309"/>
            <p14:sldId id="312"/>
            <p14:sldId id="311"/>
          </p14:sldIdLst>
        </p14:section>
        <p14:section name="Experiments" id="{E4311B97-2E38-4595-826D-7A0728D5619C}">
          <p14:sldIdLst>
            <p14:sldId id="315"/>
            <p14:sldId id="316"/>
            <p14:sldId id="323"/>
            <p14:sldId id="324"/>
            <p14:sldId id="325"/>
            <p14:sldId id="326"/>
            <p14:sldId id="327"/>
            <p14:sldId id="328"/>
          </p14:sldIdLst>
        </p14:section>
        <p14:section name="Example Usage Scenario" id="{394B5F6C-A2E5-4301-8045-21E9D0C2B97A}">
          <p14:sldIdLst>
            <p14:sldId id="303"/>
            <p14:sldId id="283"/>
            <p14:sldId id="284"/>
          </p14:sldIdLst>
        </p14:section>
        <p14:section name="Closing" id="{A5759AED-174B-4CFD-AF22-A60F74E4272D}">
          <p14:sldIdLst>
            <p14:sldId id="313"/>
            <p14:sldId id="314"/>
          </p14:sldIdLst>
        </p14:section>
        <p14:section name="Extra Slides" id="{34B92C07-0394-4141-9B4C-568D48086FFF}">
          <p14:sldIdLst>
            <p14:sldId id="336"/>
            <p14:sldId id="330"/>
            <p14:sldId id="331"/>
            <p14:sldId id="332"/>
            <p14:sldId id="333"/>
            <p14:sldId id="334"/>
            <p14:sldId id="27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Nelson" initials="MN"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1" autoAdjust="0"/>
    <p:restoredTop sz="75691" autoAdjust="0"/>
  </p:normalViewPr>
  <p:slideViewPr>
    <p:cSldViewPr snapToGrid="0">
      <p:cViewPr varScale="1">
        <p:scale>
          <a:sx n="91" d="100"/>
          <a:sy n="91" d="100"/>
        </p:scale>
        <p:origin x="216" y="240"/>
      </p:cViewPr>
      <p:guideLst>
        <p:guide orient="horz" pos="2160"/>
        <p:guide pos="3840"/>
      </p:guideLst>
    </p:cSldViewPr>
  </p:slideViewPr>
  <p:outlineViewPr>
    <p:cViewPr>
      <p:scale>
        <a:sx n="33" d="100"/>
        <a:sy n="33" d="100"/>
      </p:scale>
      <p:origin x="0" y="-18228"/>
    </p:cViewPr>
  </p:outlineViewPr>
  <p:notesTextViewPr>
    <p:cViewPr>
      <p:scale>
        <a:sx n="1" d="1"/>
        <a:sy n="1" d="1"/>
      </p:scale>
      <p:origin x="0" y="0"/>
    </p:cViewPr>
  </p:notesTextViewPr>
  <p:sorterViewPr>
    <p:cViewPr>
      <p:scale>
        <a:sx n="100" d="100"/>
        <a:sy n="100" d="100"/>
      </p:scale>
      <p:origin x="0" y="-9061"/>
    </p:cViewPr>
  </p:sorterViewPr>
  <p:notesViewPr>
    <p:cSldViewPr snapToGrid="0">
      <p:cViewPr varScale="1">
        <p:scale>
          <a:sx n="61" d="100"/>
          <a:sy n="61" d="100"/>
        </p:scale>
        <p:origin x="2889" y="5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commentAuthors" Target="commentAuthors.xml"/><Relationship Id="rId44" Type="http://schemas.openxmlformats.org/officeDocument/2006/relationships/presProps" Target="presProps.xml"/><Relationship Id="rId45"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image" Target="../media/image1.jpg"/></Relationships>
</file>

<file path=ppt/diagrams/_rels/data10.xml.rels><?xml version="1.0" encoding="UTF-8" standalone="yes"?>
<Relationships xmlns="http://schemas.openxmlformats.org/package/2006/relationships"><Relationship Id="rId1" Type="http://schemas.openxmlformats.org/officeDocument/2006/relationships/image" Target="../media/image19.png"/></Relationships>
</file>

<file path=ppt/diagrams/_rels/data11.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s>
</file>

<file path=ppt/diagrams/_rels/data12.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1.png"/></Relationships>
</file>

<file path=ppt/diagrams/_rels/data1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iagrams/_rels/data15.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7.png"/></Relationships>
</file>

<file path=ppt/diagrams/_rels/data16.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s>
</file>

<file path=ppt/diagrams/_rels/data17.xml.rels><?xml version="1.0" encoding="UTF-8" standalone="yes"?>
<Relationships xmlns="http://schemas.openxmlformats.org/package/2006/relationships"><Relationship Id="rId1" Type="http://schemas.openxmlformats.org/officeDocument/2006/relationships/image" Target="../media/image340.png"/><Relationship Id="rId2" Type="http://schemas.openxmlformats.org/officeDocument/2006/relationships/image" Target="../media/image38.png"/><Relationship Id="rId3" Type="http://schemas.openxmlformats.org/officeDocument/2006/relationships/image" Target="../media/image39.png"/></Relationships>
</file>

<file path=ppt/diagrams/_rels/data18.xml.rels><?xml version="1.0" encoding="UTF-8" standalone="yes"?>
<Relationships xmlns="http://schemas.openxmlformats.org/package/2006/relationships"><Relationship Id="rId1" Type="http://schemas.openxmlformats.org/officeDocument/2006/relationships/image" Target="../media/image40.JPG"/></Relationships>
</file>

<file path=ppt/diagrams/_rels/data19.xml.rels><?xml version="1.0" encoding="UTF-8" standalone="yes"?>
<Relationships xmlns="http://schemas.openxmlformats.org/package/2006/relationships"><Relationship Id="rId1" Type="http://schemas.openxmlformats.org/officeDocument/2006/relationships/image" Target="../media/image25.png"/></Relationships>
</file>

<file path=ppt/diagrams/_rels/data2.xml.rels><?xml version="1.0" encoding="UTF-8" standalone="yes"?>
<Relationships xmlns="http://schemas.openxmlformats.org/package/2006/relationships"><Relationship Id="rId1" Type="http://schemas.openxmlformats.org/officeDocument/2006/relationships/image" Target="../media/image2.jpg"/></Relationships>
</file>

<file path=ppt/diagrams/_rels/data20.xml.rels><?xml version="1.0" encoding="UTF-8" standalone="yes"?>
<Relationships xmlns="http://schemas.openxmlformats.org/package/2006/relationships"><Relationship Id="rId1" Type="http://schemas.openxmlformats.org/officeDocument/2006/relationships/image" Target="../media/image41.png"/></Relationships>
</file>

<file path=ppt/diagrams/_rels/data21.xml.rels><?xml version="1.0" encoding="UTF-8" standalone="yes"?>
<Relationships xmlns="http://schemas.openxmlformats.org/package/2006/relationships"><Relationship Id="rId1" Type="http://schemas.openxmlformats.org/officeDocument/2006/relationships/image" Target="../media/image42.png"/></Relationships>
</file>

<file path=ppt/diagrams/_rels/data22.xml.rels><?xml version="1.0" encoding="UTF-8" standalone="yes"?>
<Relationships xmlns="http://schemas.openxmlformats.org/package/2006/relationships"><Relationship Id="rId1" Type="http://schemas.openxmlformats.org/officeDocument/2006/relationships/image" Target="../media/image37.png"/></Relationships>
</file>

<file path=ppt/diagrams/_rels/data23.xml.rels><?xml version="1.0" encoding="UTF-8" standalone="yes"?>
<Relationships xmlns="http://schemas.openxmlformats.org/package/2006/relationships"><Relationship Id="rId1" Type="http://schemas.openxmlformats.org/officeDocument/2006/relationships/image" Target="../media/image36.png"/></Relationships>
</file>

<file path=ppt/diagrams/_rels/data24.xml.rels><?xml version="1.0" encoding="UTF-8" standalone="yes"?>
<Relationships xmlns="http://schemas.openxmlformats.org/package/2006/relationships"><Relationship Id="rId1" Type="http://schemas.openxmlformats.org/officeDocument/2006/relationships/image" Target="../media/image43.png"/></Relationships>
</file>

<file path=ppt/diagrams/_rels/data25.xml.rels><?xml version="1.0" encoding="UTF-8" standalone="yes"?>
<Relationships xmlns="http://schemas.openxmlformats.org/package/2006/relationships"><Relationship Id="rId1" Type="http://schemas.openxmlformats.org/officeDocument/2006/relationships/image" Target="../media/image44.png"/></Relationships>
</file>

<file path=ppt/diagrams/_rels/data4.xml.rels><?xml version="1.0" encoding="UTF-8" standalone="yes"?>
<Relationships xmlns="http://schemas.openxmlformats.org/package/2006/relationships"><Relationship Id="rId1" Type="http://schemas.openxmlformats.org/officeDocument/2006/relationships/image" Target="../media/image3.jpg"/></Relationships>
</file>

<file path=ppt/diagrams/_rels/data5.xml.rels><?xml version="1.0" encoding="UTF-8" standalone="yes"?>
<Relationships xmlns="http://schemas.openxmlformats.org/package/2006/relationships"><Relationship Id="rId1" Type="http://schemas.openxmlformats.org/officeDocument/2006/relationships/image" Target="../media/image4.png"/></Relationships>
</file>

<file path=ppt/diagrams/_rels/data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s>
</file>

<file path=ppt/diagrams/_rels/drawing11.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1.png"/></Relationships>
</file>

<file path=ppt/diagrams/_rels/drawing13.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image" Target="../media/image33.png"/></Relationships>
</file>

<file path=ppt/diagrams/_rels/drawing14.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7.png"/></Relationships>
</file>

<file path=ppt/diagrams/_rels/drawing1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40.JPG"/></Relationships>
</file>

<file path=ppt/diagrams/_rels/drawing17.xml.rels><?xml version="1.0" encoding="UTF-8" standalone="yes"?>
<Relationships xmlns="http://schemas.openxmlformats.org/package/2006/relationships"><Relationship Id="rId1" Type="http://schemas.openxmlformats.org/officeDocument/2006/relationships/image" Target="../media/image25.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41.png"/></Relationships>
</file>

<file path=ppt/diagrams/_rels/drawing19.xml.rels><?xml version="1.0" encoding="UTF-8" standalone="yes"?>
<Relationships xmlns="http://schemas.openxmlformats.org/package/2006/relationships"><Relationship Id="rId1" Type="http://schemas.openxmlformats.org/officeDocument/2006/relationships/image" Target="../media/image4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2.jpg"/></Relationships>
</file>

<file path=ppt/diagrams/_rels/drawing20.xml.rels><?xml version="1.0" encoding="UTF-8" standalone="yes"?>
<Relationships xmlns="http://schemas.openxmlformats.org/package/2006/relationships"><Relationship Id="rId1" Type="http://schemas.openxmlformats.org/officeDocument/2006/relationships/image" Target="../media/image37.png"/></Relationships>
</file>

<file path=ppt/diagrams/_rels/drawing21.xml.rels><?xml version="1.0" encoding="UTF-8" standalone="yes"?>
<Relationships xmlns="http://schemas.openxmlformats.org/package/2006/relationships"><Relationship Id="rId1" Type="http://schemas.openxmlformats.org/officeDocument/2006/relationships/image" Target="../media/image36.png"/></Relationships>
</file>

<file path=ppt/diagrams/_rels/drawing22.xml.rels><?xml version="1.0" encoding="UTF-8" standalone="yes"?>
<Relationships xmlns="http://schemas.openxmlformats.org/package/2006/relationships"><Relationship Id="rId1" Type="http://schemas.openxmlformats.org/officeDocument/2006/relationships/image" Target="../media/image43.png"/></Relationships>
</file>

<file path=ppt/diagrams/_rels/drawing23.xml.rels><?xml version="1.0" encoding="UTF-8" standalone="yes"?>
<Relationships xmlns="http://schemas.openxmlformats.org/package/2006/relationships"><Relationship Id="rId1" Type="http://schemas.openxmlformats.org/officeDocument/2006/relationships/image" Target="../media/image44.png"/></Relationships>
</file>

<file path=ppt/diagrams/_rels/drawing4.xml.rels><?xml version="1.0" encoding="UTF-8" standalone="yes"?>
<Relationships xmlns="http://schemas.openxmlformats.org/package/2006/relationships"><Relationship Id="rId1" Type="http://schemas.openxmlformats.org/officeDocument/2006/relationships/image" Target="../media/image3.jpg"/></Relationships>
</file>

<file path=ppt/diagrams/_rels/drawing5.xml.rels><?xml version="1.0" encoding="UTF-8" standalone="yes"?>
<Relationships xmlns="http://schemas.openxmlformats.org/package/2006/relationships"><Relationship Id="rId1" Type="http://schemas.openxmlformats.org/officeDocument/2006/relationships/image" Target="../media/image4.png"/></Relationships>
</file>

<file path=ppt/diagrams/_rels/drawing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6DCE39-6A01-4B52-83A3-1B681A82CECA}" type="doc">
      <dgm:prSet loTypeId="urn:microsoft.com/office/officeart/2005/8/layout/pList1" loCatId="list" qsTypeId="urn:microsoft.com/office/officeart/2005/8/quickstyle/simple1" qsCatId="simple" csTypeId="urn:microsoft.com/office/officeart/2005/8/colors/accent1_2" csCatId="accent1" phldr="1"/>
      <dgm:spPr/>
    </dgm:pt>
    <dgm:pt modelId="{A0950591-5278-4A5B-A4F8-2DE4D9FB1B65}">
      <dgm:prSet phldrT="[Text]" custT="1"/>
      <dgm:spPr/>
      <dgm:t>
        <a:bodyPr/>
        <a:lstStyle/>
        <a:p>
          <a:r>
            <a:rPr lang="en-US" sz="2000" dirty="0" smtClean="0"/>
            <a:t>Soil Moisture and Ocean Salinity (SMOS) satellite</a:t>
          </a:r>
        </a:p>
        <a:p>
          <a:r>
            <a:rPr lang="en-US" sz="1200" dirty="0" smtClean="0"/>
            <a:t>Image courtesy of ESA</a:t>
          </a:r>
          <a:endParaRPr lang="en-US" sz="1200" dirty="0"/>
        </a:p>
      </dgm:t>
    </dgm:pt>
    <dgm:pt modelId="{7F1910C6-B005-47F8-8D47-894D6E1A913A}" type="parTrans" cxnId="{517F6AC1-A76F-4AD2-A4A5-0DFBBBF0D0C7}">
      <dgm:prSet/>
      <dgm:spPr/>
      <dgm:t>
        <a:bodyPr/>
        <a:lstStyle/>
        <a:p>
          <a:endParaRPr lang="en-US"/>
        </a:p>
      </dgm:t>
    </dgm:pt>
    <dgm:pt modelId="{9F7F4187-98F9-4B90-BE94-E181F540A93E}" type="sibTrans" cxnId="{517F6AC1-A76F-4AD2-A4A5-0DFBBBF0D0C7}">
      <dgm:prSet/>
      <dgm:spPr/>
      <dgm:t>
        <a:bodyPr/>
        <a:lstStyle/>
        <a:p>
          <a:endParaRPr lang="en-US"/>
        </a:p>
      </dgm:t>
    </dgm:pt>
    <dgm:pt modelId="{6D04C756-0D59-43DE-BFBD-C230C62D5E71}" type="pres">
      <dgm:prSet presAssocID="{5A6DCE39-6A01-4B52-83A3-1B681A82CECA}" presName="Name0" presStyleCnt="0">
        <dgm:presLayoutVars>
          <dgm:dir/>
          <dgm:resizeHandles val="exact"/>
        </dgm:presLayoutVars>
      </dgm:prSet>
      <dgm:spPr/>
    </dgm:pt>
    <dgm:pt modelId="{0C2F8952-97B4-4F8E-ADFF-5C1AC3FAB2C4}" type="pres">
      <dgm:prSet presAssocID="{A0950591-5278-4A5B-A4F8-2DE4D9FB1B65}" presName="compNode" presStyleCnt="0"/>
      <dgm:spPr/>
    </dgm:pt>
    <dgm:pt modelId="{CD555A0C-160B-4345-8CEF-5150659D36EC}" type="pres">
      <dgm:prSet presAssocID="{A0950591-5278-4A5B-A4F8-2DE4D9FB1B65}"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D5C92EBD-1F54-4496-BE49-F9F554BDABC3}" type="pres">
      <dgm:prSet presAssocID="{A0950591-5278-4A5B-A4F8-2DE4D9FB1B65}" presName="textRect" presStyleLbl="revTx" presStyleIdx="0" presStyleCnt="1">
        <dgm:presLayoutVars>
          <dgm:bulletEnabled val="1"/>
        </dgm:presLayoutVars>
      </dgm:prSet>
      <dgm:spPr/>
      <dgm:t>
        <a:bodyPr/>
        <a:lstStyle/>
        <a:p>
          <a:endParaRPr lang="en-US"/>
        </a:p>
      </dgm:t>
    </dgm:pt>
  </dgm:ptLst>
  <dgm:cxnLst>
    <dgm:cxn modelId="{517F6AC1-A76F-4AD2-A4A5-0DFBBBF0D0C7}" srcId="{5A6DCE39-6A01-4B52-83A3-1B681A82CECA}" destId="{A0950591-5278-4A5B-A4F8-2DE4D9FB1B65}" srcOrd="0" destOrd="0" parTransId="{7F1910C6-B005-47F8-8D47-894D6E1A913A}" sibTransId="{9F7F4187-98F9-4B90-BE94-E181F540A93E}"/>
    <dgm:cxn modelId="{4E3D55E4-8BF6-4928-BB88-461946BA256D}" type="presOf" srcId="{A0950591-5278-4A5B-A4F8-2DE4D9FB1B65}" destId="{D5C92EBD-1F54-4496-BE49-F9F554BDABC3}" srcOrd="0" destOrd="0" presId="urn:microsoft.com/office/officeart/2005/8/layout/pList1"/>
    <dgm:cxn modelId="{86D9B28C-A547-4A17-A0F7-191266E47501}" type="presOf" srcId="{5A6DCE39-6A01-4B52-83A3-1B681A82CECA}" destId="{6D04C756-0D59-43DE-BFBD-C230C62D5E71}" srcOrd="0" destOrd="0" presId="urn:microsoft.com/office/officeart/2005/8/layout/pList1"/>
    <dgm:cxn modelId="{69288ED9-3111-47D3-A262-36D6A7EDEDB6}" type="presParOf" srcId="{6D04C756-0D59-43DE-BFBD-C230C62D5E71}" destId="{0C2F8952-97B4-4F8E-ADFF-5C1AC3FAB2C4}" srcOrd="0" destOrd="0" presId="urn:microsoft.com/office/officeart/2005/8/layout/pList1"/>
    <dgm:cxn modelId="{3841C82E-4498-414F-919D-069398484A51}" type="presParOf" srcId="{0C2F8952-97B4-4F8E-ADFF-5C1AC3FAB2C4}" destId="{CD555A0C-160B-4345-8CEF-5150659D36EC}" srcOrd="0" destOrd="0" presId="urn:microsoft.com/office/officeart/2005/8/layout/pList1"/>
    <dgm:cxn modelId="{962CFD03-867B-49C1-82A1-6D10406B09BF}" type="presParOf" srcId="{0C2F8952-97B4-4F8E-ADFF-5C1AC3FAB2C4}" destId="{D5C92EBD-1F54-4496-BE49-F9F554BDABC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a:blipFill rotWithShape="0">
          <a:blip xmlns:r="http://schemas.openxmlformats.org/officeDocument/2006/relationships" r:embed="rId1"/>
          <a:stretch>
            <a:fillRect l="-4167"/>
          </a:stretch>
        </a:blipFill>
      </dgm:spPr>
      <dgm:t>
        <a:bodyPr/>
        <a:lstStyle/>
        <a:p>
          <a:r>
            <a:rPr lang="en-US">
              <a:noFill/>
            </a:rPr>
            <a:t> </a:t>
          </a:r>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a:noFill/>
            </a:rPr>
            <a:t> </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a:noFill/>
            </a:rPr>
            <a:t> </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use GUI interface</a:t>
          </a:r>
          <a:r>
            <a:rPr lang="en-US" baseline="0" dirty="0" smtClean="0"/>
            <a:t> for technician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780A22D6-D24C-D64B-BA79-10C5830CE0C8}" type="presOf" srcId="{5EB145C6-FAFC-1949-B443-E4D28162F150}" destId="{FEAE09E7-93FC-9B43-9D2F-36A9C4435F38}"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572BB6FC-3521-F14C-8916-D2B66D9BBA12}" type="presOf" srcId="{E375FF51-5AB1-1E43-BA36-CE6EEFC7B4CE}" destId="{94BA7CDF-15D5-DB49-91C7-BBEF390E5CF3}" srcOrd="0" destOrd="0" presId="urn:microsoft.com/office/officeart/2005/8/layout/vList6"/>
    <dgm:cxn modelId="{8BED9931-A086-AA4C-9D9F-CB4A897786C5}" srcId="{9649AF21-B626-464F-ADAB-CF79984BBD55}" destId="{E8F7BAB8-357A-E044-8F17-A17475229009}" srcOrd="1" destOrd="0" parTransId="{0CCF5A6B-99F9-4841-AF08-0FE53AB3481D}" sibTransId="{30C562DA-C008-9A49-B6CF-B0F3D762117A}"/>
    <dgm:cxn modelId="{D3A2C9FD-3A9E-6D47-A3D0-8CC9C5CF82B2}" type="presOf" srcId="{97C95B8E-3981-EB4D-A84B-F2C7A196F390}" destId="{255128AA-ACE4-3A43-90DF-09AF32EB69D4}" srcOrd="0" destOrd="2"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E104F691-D8EF-D042-96BC-02BDE8FCA5FC}" type="presOf" srcId="{E8F7BAB8-357A-E044-8F17-A17475229009}" destId="{255128AA-ACE4-3A43-90DF-09AF32EB69D4}" srcOrd="0" destOrd="1" presId="urn:microsoft.com/office/officeart/2005/8/layout/vList6"/>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4FF441CA-B80D-4D44-A61F-C52CE066D7E1}" type="presOf" srcId="{6047C601-F84A-3842-A8B7-859E888B3FB8}" destId="{255128AA-ACE4-3A43-90DF-09AF32EB69D4}" srcOrd="0" destOrd="0" presId="urn:microsoft.com/office/officeart/2005/8/layout/vList6"/>
    <dgm:cxn modelId="{30D32E34-7279-7E4E-85C3-DB360F4470CB}" type="presOf" srcId="{F590A614-0B28-3148-94E4-70244A40B927}" destId="{5015647A-E68E-7D4F-AD60-D24BF37F5562}"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pPr lvl="0" algn="l" defTabSz="1466850">
            <a:lnSpc>
              <a:spcPct val="90000"/>
            </a:lnSpc>
            <a:spcBef>
              <a:spcPct val="0"/>
            </a:spcBef>
            <a:spcAft>
              <a:spcPct val="35000"/>
            </a:spcAft>
          </a:pPr>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pPr marL="228600" lvl="1" indent="0" algn="l" defTabSz="1155700">
            <a:lnSpc>
              <a:spcPct val="90000"/>
            </a:lnSpc>
            <a:spcBef>
              <a:spcPct val="0"/>
            </a:spcBef>
            <a:spcAft>
              <a:spcPct val="15000"/>
            </a:spcAft>
            <a:buNone/>
          </a:pPr>
          <a:r>
            <a:rPr lang="en-US" baseline="0" dirty="0" smtClean="0"/>
            <a:t> Square the magnitudes</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A43E9877-858E-CE49-B279-4C95C74371A7}">
      <dgm:prSet phldrT="[Text]"/>
      <dgm:spPr/>
      <dgm:t>
        <a:bodyPr/>
        <a:lstStyle/>
        <a:p>
          <a:r>
            <a:rPr lang="en-US" dirty="0" smtClean="0"/>
            <a:t>Diode operating in the Square-Law region</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t>
        <a:bodyPr/>
        <a:lstStyle/>
        <a:p>
          <a:endParaRPr lang="en-US"/>
        </a:p>
      </dgm:t>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dgm:spPr>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t>
        <a:bodyPr/>
        <a:lstStyle/>
        <a:p>
          <a:endParaRPr lang="en-US"/>
        </a:p>
      </dgm:t>
    </dgm:pt>
    <dgm:pt modelId="{2EC03E1A-1CC4-4443-A3B6-6057BCE9F3B9}" type="pres">
      <dgm:prSet presAssocID="{432E795A-6DFC-9A46-8406-C4AB9D79798D}" presName="connTx" presStyleLbl="sibTrans2D1" presStyleIdx="0" presStyleCnt="1"/>
      <dgm:spPr/>
      <dgm:t>
        <a:bodyPr/>
        <a:lstStyle/>
        <a:p>
          <a:endParaRPr lang="en-US"/>
        </a:p>
      </dgm:t>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dgm:spPr>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C3914961-67F3-3D40-95C9-1C600BE2B2C5}" type="presOf" srcId="{A43E9877-858E-CE49-B279-4C95C74371A7}" destId="{E60E840B-3F80-3C40-8C66-41AEAD1EC822}" srcOrd="0" destOrd="1" presId="urn:microsoft.com/office/officeart/2005/8/layout/hProcess10"/>
    <dgm:cxn modelId="{07EC8A7C-92F2-B948-BE64-ED5788A535E5}" srcId="{F590A614-0B28-3148-94E4-70244A40B927}" destId="{E375FF51-5AB1-1E43-BA36-CE6EEFC7B4CE}" srcOrd="0" destOrd="0" parTransId="{4D110BBF-A2C8-1C46-A904-848CD83F077A}" sibTransId="{C3BF58F9-C91E-E445-8201-1313421F0049}"/>
    <dgm:cxn modelId="{596613DC-9125-B845-9939-D08740EE88E8}" type="presOf" srcId="{432E795A-6DFC-9A46-8406-C4AB9D79798D}" destId="{2EC03E1A-1CC4-4443-A3B6-6057BCE9F3B9}" srcOrd="1" destOrd="0" presId="urn:microsoft.com/office/officeart/2005/8/layout/hProcess10"/>
    <dgm:cxn modelId="{CB8A2F8D-CBB8-8145-BFDA-DECCA2255A66}" srcId="{5EB145C6-FAFC-1949-B443-E4D28162F150}" destId="{9649AF21-B626-464F-ADAB-CF79984BBD55}" srcOrd="0" destOrd="0" parTransId="{B2762160-2A24-774E-901C-06B6B8A27762}" sibTransId="{432E795A-6DFC-9A46-8406-C4AB9D79798D}"/>
    <dgm:cxn modelId="{AAA7EAE1-DF0A-B546-AACA-3D26AD1DEE55}" type="presOf" srcId="{5EB145C6-FAFC-1949-B443-E4D28162F150}" destId="{07C0F548-949D-DB4F-B0A6-1A2945140697}" srcOrd="0" destOrd="0" presId="urn:microsoft.com/office/officeart/2005/8/layout/hProcess10"/>
    <dgm:cxn modelId="{F0A2488C-7C43-D942-937E-260307C6649F}" type="presOf" srcId="{F590A614-0B28-3148-94E4-70244A40B927}" destId="{F73DF95D-FCCB-6848-B31A-E6F7B3B51502}" srcOrd="0" destOrd="0" presId="urn:microsoft.com/office/officeart/2005/8/layout/hProcess10"/>
    <dgm:cxn modelId="{9D2751F5-FBA3-A140-B439-48C9A819B41A}" type="presOf" srcId="{E375FF51-5AB1-1E43-BA36-CE6EEFC7B4CE}" destId="{F73DF95D-FCCB-6848-B31A-E6F7B3B51502}" srcOrd="0" destOrd="1"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B1A86B1D-2007-F64F-AB7A-3B0C9859E53A}" type="presOf" srcId="{9649AF21-B626-464F-ADAB-CF79984BBD55}" destId="{E60E840B-3F80-3C40-8C66-41AEAD1EC822}"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32144107-09C6-094E-A748-26EFDE070147}" type="presOf" srcId="{432E795A-6DFC-9A46-8406-C4AB9D79798D}" destId="{9AD3CBAB-5F0D-4C4D-9B65-59DFA3282806}" srcOrd="0" destOrd="0" presId="urn:microsoft.com/office/officeart/2005/8/layout/hProcess10"/>
    <dgm:cxn modelId="{3BF3DA15-E309-2F4A-A511-B1BE04573F48}" type="presParOf" srcId="{07C0F548-949D-DB4F-B0A6-1A2945140697}" destId="{E81163A1-3773-A549-9A7A-3498C14F9332}" srcOrd="0" destOrd="0" presId="urn:microsoft.com/office/officeart/2005/8/layout/hProcess10"/>
    <dgm:cxn modelId="{59EFA05B-02DD-3D49-8428-9F9E67AA21C2}" type="presParOf" srcId="{E81163A1-3773-A549-9A7A-3498C14F9332}" destId="{00B99232-C179-CC4C-9392-EC248BB2C2EE}" srcOrd="0" destOrd="0" presId="urn:microsoft.com/office/officeart/2005/8/layout/hProcess10"/>
    <dgm:cxn modelId="{92B9D5D7-D8C3-7442-A909-24A4543CFBBC}" type="presParOf" srcId="{E81163A1-3773-A549-9A7A-3498C14F9332}" destId="{E60E840B-3F80-3C40-8C66-41AEAD1EC822}" srcOrd="1" destOrd="0" presId="urn:microsoft.com/office/officeart/2005/8/layout/hProcess10"/>
    <dgm:cxn modelId="{9BCAD4B6-4CE5-524D-B723-9D278F319526}" type="presParOf" srcId="{07C0F548-949D-DB4F-B0A6-1A2945140697}" destId="{9AD3CBAB-5F0D-4C4D-9B65-59DFA3282806}" srcOrd="1" destOrd="0" presId="urn:microsoft.com/office/officeart/2005/8/layout/hProcess10"/>
    <dgm:cxn modelId="{B7507B30-8112-7041-8930-E3FFD5F2E89B}" type="presParOf" srcId="{9AD3CBAB-5F0D-4C4D-9B65-59DFA3282806}" destId="{2EC03E1A-1CC4-4443-A3B6-6057BCE9F3B9}" srcOrd="0" destOrd="0" presId="urn:microsoft.com/office/officeart/2005/8/layout/hProcess10"/>
    <dgm:cxn modelId="{4429AD0A-DEC0-7648-BCD9-6F83491B3FAE}" type="presParOf" srcId="{07C0F548-949D-DB4F-B0A6-1A2945140697}" destId="{03347729-23D2-F34B-B4B8-90D8AD692A82}" srcOrd="2" destOrd="0" presId="urn:microsoft.com/office/officeart/2005/8/layout/hProcess10"/>
    <dgm:cxn modelId="{F5E8430B-98AA-BC4E-86F8-EB1A62BBC7DE}" type="presParOf" srcId="{03347729-23D2-F34B-B4B8-90D8AD692A82}" destId="{F202EBF4-8DB6-9D45-BEC3-9AC9B575FE22}" srcOrd="0" destOrd="0" presId="urn:microsoft.com/office/officeart/2005/8/layout/hProcess10"/>
    <dgm:cxn modelId="{FAA5C10F-6540-7544-952F-B47BB466CFC4}"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EB145C6-FAFC-1949-B443-E4D28162F150}" type="doc">
      <dgm:prSet loTypeId="urn:microsoft.com/office/officeart/2005/8/layout/hProcess10"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Analog</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pPr lvl="0" algn="l" defTabSz="1733550">
            <a:lnSpc>
              <a:spcPct val="90000"/>
            </a:lnSpc>
            <a:spcBef>
              <a:spcPct val="0"/>
            </a:spcBef>
            <a:spcAft>
              <a:spcPct val="35000"/>
            </a:spcAft>
          </a:pPr>
          <a:r>
            <a:rPr lang="en-US" dirty="0" smtClean="0"/>
            <a:t>SDR</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E375FF51-5AB1-1E43-BA36-CE6EEFC7B4CE}">
      <dgm:prSet phldrT="[Text]"/>
      <dgm:spPr/>
      <dgm:t>
        <a:bodyPr/>
        <a:lstStyle/>
        <a:p>
          <a:pPr marL="285750" lvl="1" indent="0" algn="l" defTabSz="1333500">
            <a:lnSpc>
              <a:spcPct val="90000"/>
            </a:lnSpc>
            <a:spcBef>
              <a:spcPct val="0"/>
            </a:spcBef>
            <a:spcAft>
              <a:spcPct val="15000"/>
            </a:spcAft>
            <a:buNone/>
          </a:pPr>
          <a:r>
            <a:rPr lang="en-US" dirty="0" smtClean="0"/>
            <a:t> Infinite </a:t>
          </a:r>
          <a:r>
            <a:rPr lang="en-US" dirty="0" smtClean="0"/>
            <a:t>Impulse Response Filter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A43E9877-858E-CE49-B279-4C95C74371A7}">
      <dgm:prSet phldrT="[Text]"/>
      <dgm:spPr/>
      <dgm:t>
        <a:bodyPr/>
        <a:lstStyle/>
        <a:p>
          <a:r>
            <a:rPr lang="en-US" dirty="0" smtClean="0"/>
            <a:t>Integrator a.k.a.</a:t>
          </a:r>
          <a:r>
            <a:rPr lang="en-US" baseline="0" dirty="0" smtClean="0"/>
            <a:t> Low Pass Filter</a:t>
          </a:r>
          <a:r>
            <a:rPr lang="en-US" dirty="0" smtClean="0"/>
            <a:t> </a:t>
          </a:r>
          <a:endParaRPr lang="en-US" dirty="0"/>
        </a:p>
      </dgm:t>
    </dgm:pt>
    <dgm:pt modelId="{CB0AF8EB-4A8F-6F49-97AD-360E4FEC5106}" type="parTrans" cxnId="{7DAE9498-7E4F-4248-BF6F-C2F8EB797F41}">
      <dgm:prSet/>
      <dgm:spPr/>
      <dgm:t>
        <a:bodyPr/>
        <a:lstStyle/>
        <a:p>
          <a:endParaRPr lang="en-US"/>
        </a:p>
      </dgm:t>
    </dgm:pt>
    <dgm:pt modelId="{BA2BBBAE-7E2D-664E-A093-01B13D4724E0}" type="sibTrans" cxnId="{7DAE9498-7E4F-4248-BF6F-C2F8EB797F41}">
      <dgm:prSet/>
      <dgm:spPr/>
      <dgm:t>
        <a:bodyPr/>
        <a:lstStyle/>
        <a:p>
          <a:endParaRPr lang="en-US"/>
        </a:p>
      </dgm:t>
    </dgm:pt>
    <dgm:pt modelId="{07C0F548-949D-DB4F-B0A6-1A2945140697}" type="pres">
      <dgm:prSet presAssocID="{5EB145C6-FAFC-1949-B443-E4D28162F150}" presName="Name0" presStyleCnt="0">
        <dgm:presLayoutVars>
          <dgm:dir/>
          <dgm:resizeHandles val="exact"/>
        </dgm:presLayoutVars>
      </dgm:prSet>
      <dgm:spPr/>
      <dgm:t>
        <a:bodyPr/>
        <a:lstStyle/>
        <a:p>
          <a:endParaRPr lang="en-US"/>
        </a:p>
      </dgm:t>
    </dgm:pt>
    <dgm:pt modelId="{E81163A1-3773-A549-9A7A-3498C14F9332}" type="pres">
      <dgm:prSet presAssocID="{9649AF21-B626-464F-ADAB-CF79984BBD55}" presName="composite" presStyleCnt="0"/>
      <dgm:spPr/>
    </dgm:pt>
    <dgm:pt modelId="{00B99232-C179-CC4C-9392-EC248BB2C2EE}" type="pres">
      <dgm:prSet presAssocID="{9649AF21-B626-464F-ADAB-CF79984BBD55}" presName="imagSh" presStyleLbl="bgImgPlace1" presStyleIdx="0" presStyleCnt="2"/>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dgm:spPr>
      <dgm:t>
        <a:bodyPr/>
        <a:lstStyle/>
        <a:p>
          <a:endParaRPr lang="en-US"/>
        </a:p>
      </dgm:t>
    </dgm:pt>
    <dgm:pt modelId="{E60E840B-3F80-3C40-8C66-41AEAD1EC822}" type="pres">
      <dgm:prSet presAssocID="{9649AF21-B626-464F-ADAB-CF79984BBD55}" presName="txNode" presStyleLbl="node1" presStyleIdx="0" presStyleCnt="2">
        <dgm:presLayoutVars>
          <dgm:bulletEnabled val="1"/>
        </dgm:presLayoutVars>
      </dgm:prSet>
      <dgm:spPr/>
      <dgm:t>
        <a:bodyPr/>
        <a:lstStyle/>
        <a:p>
          <a:endParaRPr lang="en-US"/>
        </a:p>
      </dgm:t>
    </dgm:pt>
    <dgm:pt modelId="{9AD3CBAB-5F0D-4C4D-9B65-59DFA3282806}" type="pres">
      <dgm:prSet presAssocID="{432E795A-6DFC-9A46-8406-C4AB9D79798D}" presName="sibTrans" presStyleLbl="sibTrans2D1" presStyleIdx="0" presStyleCnt="1"/>
      <dgm:spPr/>
      <dgm:t>
        <a:bodyPr/>
        <a:lstStyle/>
        <a:p>
          <a:endParaRPr lang="en-US"/>
        </a:p>
      </dgm:t>
    </dgm:pt>
    <dgm:pt modelId="{2EC03E1A-1CC4-4443-A3B6-6057BCE9F3B9}" type="pres">
      <dgm:prSet presAssocID="{432E795A-6DFC-9A46-8406-C4AB9D79798D}" presName="connTx" presStyleLbl="sibTrans2D1" presStyleIdx="0" presStyleCnt="1"/>
      <dgm:spPr/>
      <dgm:t>
        <a:bodyPr/>
        <a:lstStyle/>
        <a:p>
          <a:endParaRPr lang="en-US"/>
        </a:p>
      </dgm:t>
    </dgm:pt>
    <dgm:pt modelId="{03347729-23D2-F34B-B4B8-90D8AD692A82}" type="pres">
      <dgm:prSet presAssocID="{F590A614-0B28-3148-94E4-70244A40B927}" presName="composite" presStyleCnt="0"/>
      <dgm:spPr/>
    </dgm:pt>
    <dgm:pt modelId="{F202EBF4-8DB6-9D45-BEC3-9AC9B575FE22}" type="pres">
      <dgm:prSet presAssocID="{F590A614-0B28-3148-94E4-70244A40B927}" presName="imagSh" presStyleLbl="bgImgPlace1" presStyleIdx="1" presStyleCnt="2"/>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dgm:spPr>
      <dgm:t>
        <a:bodyPr/>
        <a:lstStyle/>
        <a:p>
          <a:endParaRPr lang="en-US"/>
        </a:p>
      </dgm:t>
    </dgm:pt>
    <dgm:pt modelId="{F73DF95D-FCCB-6848-B31A-E6F7B3B51502}" type="pres">
      <dgm:prSet presAssocID="{F590A614-0B28-3148-94E4-70244A40B927}" presName="txNode" presStyleLbl="node1" presStyleIdx="1" presStyleCnt="2">
        <dgm:presLayoutVars>
          <dgm:bulletEnabled val="1"/>
        </dgm:presLayoutVars>
      </dgm:prSet>
      <dgm:spPr/>
      <dgm:t>
        <a:bodyPr/>
        <a:lstStyle/>
        <a:p>
          <a:endParaRPr lang="en-US"/>
        </a:p>
      </dgm:t>
    </dgm:pt>
  </dgm:ptLst>
  <dgm:cxnLst>
    <dgm:cxn modelId="{40956345-429B-694A-90B6-74456EC44BB6}" type="presOf" srcId="{A43E9877-858E-CE49-B279-4C95C74371A7}" destId="{E60E840B-3F80-3C40-8C66-41AEAD1EC822}" srcOrd="0" destOrd="1" presId="urn:microsoft.com/office/officeart/2005/8/layout/hProcess10"/>
    <dgm:cxn modelId="{37524444-3067-3D4D-8927-9FB76337E7FA}" type="presOf" srcId="{E375FF51-5AB1-1E43-BA36-CE6EEFC7B4CE}" destId="{F73DF95D-FCCB-6848-B31A-E6F7B3B51502}" srcOrd="0" destOrd="1" presId="urn:microsoft.com/office/officeart/2005/8/layout/hProcess10"/>
    <dgm:cxn modelId="{6CDB7E82-6158-7940-8DD4-F628D215253A}" type="presOf" srcId="{9649AF21-B626-464F-ADAB-CF79984BBD55}" destId="{E60E840B-3F80-3C40-8C66-41AEAD1EC822}" srcOrd="0" destOrd="0" presId="urn:microsoft.com/office/officeart/2005/8/layout/hProcess10"/>
    <dgm:cxn modelId="{C5852C51-6A3F-644E-81CC-C26915BC4B6D}" type="presOf" srcId="{5EB145C6-FAFC-1949-B443-E4D28162F150}" destId="{07C0F548-949D-DB4F-B0A6-1A2945140697}" srcOrd="0" destOrd="0" presId="urn:microsoft.com/office/officeart/2005/8/layout/hProcess10"/>
    <dgm:cxn modelId="{CB8A2F8D-CBB8-8145-BFDA-DECCA2255A66}" srcId="{5EB145C6-FAFC-1949-B443-E4D28162F150}" destId="{9649AF21-B626-464F-ADAB-CF79984BBD55}" srcOrd="0" destOrd="0" parTransId="{B2762160-2A24-774E-901C-06B6B8A27762}" sibTransId="{432E795A-6DFC-9A46-8406-C4AB9D79798D}"/>
    <dgm:cxn modelId="{63C8B695-FA65-9641-A559-3758C4DDB444}" type="presOf" srcId="{432E795A-6DFC-9A46-8406-C4AB9D79798D}" destId="{9AD3CBAB-5F0D-4C4D-9B65-59DFA3282806}" srcOrd="0" destOrd="0" presId="urn:microsoft.com/office/officeart/2005/8/layout/hProcess10"/>
    <dgm:cxn modelId="{43A57602-A8FB-824A-ABE2-F0BF047042FE}" type="presOf" srcId="{F590A614-0B28-3148-94E4-70244A40B927}" destId="{F73DF95D-FCCB-6848-B31A-E6F7B3B51502}" srcOrd="0" destOrd="0" presId="urn:microsoft.com/office/officeart/2005/8/layout/hProcess10"/>
    <dgm:cxn modelId="{7DAE9498-7E4F-4248-BF6F-C2F8EB797F41}" srcId="{9649AF21-B626-464F-ADAB-CF79984BBD55}" destId="{A43E9877-858E-CE49-B279-4C95C74371A7}" srcOrd="0" destOrd="0" parTransId="{CB0AF8EB-4A8F-6F49-97AD-360E4FEC5106}" sibTransId="{BA2BBBAE-7E2D-664E-A093-01B13D4724E0}"/>
    <dgm:cxn modelId="{7186FB5A-0D13-3F48-9A3B-D000B8711D9B}" type="presOf" srcId="{432E795A-6DFC-9A46-8406-C4AB9D79798D}" destId="{2EC03E1A-1CC4-4443-A3B6-6057BCE9F3B9}" srcOrd="1" destOrd="0" presId="urn:microsoft.com/office/officeart/2005/8/layout/hProcess10"/>
    <dgm:cxn modelId="{B8AE7D0A-76C6-6148-A7CD-5F6DF09A02CB}" srcId="{5EB145C6-FAFC-1949-B443-E4D28162F150}" destId="{F590A614-0B28-3148-94E4-70244A40B927}" srcOrd="1" destOrd="0" parTransId="{6CC5A43A-5D69-D64F-B732-190EC93A1B73}" sibTransId="{8F5D0DA4-DAE1-CF45-A211-9054858B414C}"/>
    <dgm:cxn modelId="{07EC8A7C-92F2-B948-BE64-ED5788A535E5}" srcId="{F590A614-0B28-3148-94E4-70244A40B927}" destId="{E375FF51-5AB1-1E43-BA36-CE6EEFC7B4CE}" srcOrd="0" destOrd="0" parTransId="{4D110BBF-A2C8-1C46-A904-848CD83F077A}" sibTransId="{C3BF58F9-C91E-E445-8201-1313421F0049}"/>
    <dgm:cxn modelId="{077DC331-A73F-5045-8903-AB1F8AE18573}" type="presParOf" srcId="{07C0F548-949D-DB4F-B0A6-1A2945140697}" destId="{E81163A1-3773-A549-9A7A-3498C14F9332}" srcOrd="0" destOrd="0" presId="urn:microsoft.com/office/officeart/2005/8/layout/hProcess10"/>
    <dgm:cxn modelId="{284FF551-5D9A-5746-8DF6-C50AA96C3944}" type="presParOf" srcId="{E81163A1-3773-A549-9A7A-3498C14F9332}" destId="{00B99232-C179-CC4C-9392-EC248BB2C2EE}" srcOrd="0" destOrd="0" presId="urn:microsoft.com/office/officeart/2005/8/layout/hProcess10"/>
    <dgm:cxn modelId="{BF8E3B60-BAF7-8946-A6C6-44C5C2C0F1BD}" type="presParOf" srcId="{E81163A1-3773-A549-9A7A-3498C14F9332}" destId="{E60E840B-3F80-3C40-8C66-41AEAD1EC822}" srcOrd="1" destOrd="0" presId="urn:microsoft.com/office/officeart/2005/8/layout/hProcess10"/>
    <dgm:cxn modelId="{36DF11E0-EC90-E049-B97A-750653CB1731}" type="presParOf" srcId="{07C0F548-949D-DB4F-B0A6-1A2945140697}" destId="{9AD3CBAB-5F0D-4C4D-9B65-59DFA3282806}" srcOrd="1" destOrd="0" presId="urn:microsoft.com/office/officeart/2005/8/layout/hProcess10"/>
    <dgm:cxn modelId="{D7371CBB-2CA0-8047-BAB5-91044A32CD8A}" type="presParOf" srcId="{9AD3CBAB-5F0D-4C4D-9B65-59DFA3282806}" destId="{2EC03E1A-1CC4-4443-A3B6-6057BCE9F3B9}" srcOrd="0" destOrd="0" presId="urn:microsoft.com/office/officeart/2005/8/layout/hProcess10"/>
    <dgm:cxn modelId="{16ED8D30-D831-064F-84AD-892DFCFC14D3}" type="presParOf" srcId="{07C0F548-949D-DB4F-B0A6-1A2945140697}" destId="{03347729-23D2-F34B-B4B8-90D8AD692A82}" srcOrd="2" destOrd="0" presId="urn:microsoft.com/office/officeart/2005/8/layout/hProcess10"/>
    <dgm:cxn modelId="{9544BB37-F06D-1E4C-ADB2-BDEC984B819E}" type="presParOf" srcId="{03347729-23D2-F34B-B4B8-90D8AD692A82}" destId="{F202EBF4-8DB6-9D45-BEC3-9AC9B575FE22}" srcOrd="0" destOrd="0" presId="urn:microsoft.com/office/officeart/2005/8/layout/hProcess10"/>
    <dgm:cxn modelId="{A12B9B08-F00D-624E-92B4-98806A61E7A3}" type="presParOf" srcId="{03347729-23D2-F34B-B4B8-90D8AD692A82}" destId="{F73DF95D-FCCB-6848-B31A-E6F7B3B51502}"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Control</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Data Display</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Center Frequency</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Bandwidth</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dgm:pt modelId="{97C95B8E-3981-EB4D-A84B-F2C7A196F390}">
      <dgm:prSet phldrT="[Text]"/>
      <dgm:spPr/>
      <dgm:t>
        <a:bodyPr/>
        <a:lstStyle/>
        <a:p>
          <a:r>
            <a:rPr lang="en-US" dirty="0" smtClean="0"/>
            <a:t>Integration time</a:t>
          </a:r>
        </a:p>
      </dgm:t>
    </dgm:p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Raw total power</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Calibrated</a:t>
          </a:r>
          <a:r>
            <a:rPr lang="en-US" baseline="0" dirty="0" smtClean="0"/>
            <a:t> noise temperature</a:t>
          </a:r>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B1A8E38C-1B49-8941-99A4-8B1BC1299B11}">
      <dgm:prSet phldrT="[Text]"/>
      <dgm:spPr/>
      <dgm:t>
        <a:bodyPr/>
        <a:lstStyle/>
        <a:p>
          <a:r>
            <a:rPr lang="en-US" baseline="0" dirty="0" smtClean="0"/>
            <a:t>Spectrum</a:t>
          </a:r>
        </a:p>
      </dgm:t>
    </dgm:pt>
    <dgm:pt modelId="{63901C10-B0D0-804F-8A22-5E8FE9364553}" type="parTrans" cxnId="{3D9906C8-A7AC-2843-8876-2A3B3EE0F8E3}">
      <dgm:prSet/>
      <dgm:spPr/>
      <dgm:t>
        <a:bodyPr/>
        <a:lstStyle/>
        <a:p>
          <a:endParaRPr lang="en-US"/>
        </a:p>
      </dgm:t>
    </dgm:pt>
    <dgm:pt modelId="{9753F15D-2B6B-334A-86C7-4696FC24FF22}" type="sibTrans" cxnId="{3D9906C8-A7AC-2843-8876-2A3B3EE0F8E3}">
      <dgm:prSet/>
      <dgm:spPr/>
      <dgm:t>
        <a:bodyPr/>
        <a:lstStyle/>
        <a:p>
          <a:endParaRPr lang="en-US"/>
        </a:p>
      </dgm:t>
    </dgm:pt>
    <dgm:pt modelId="{B53B53F2-DBE0-5548-B24E-87C980CACC97}">
      <dgm:prSet phldrT="[Text]"/>
      <dgm:spPr/>
      <dgm:t>
        <a:bodyPr/>
        <a:lstStyle/>
        <a:p>
          <a:r>
            <a:rPr lang="en-US" dirty="0" smtClean="0"/>
            <a:t>Filtering</a:t>
          </a:r>
        </a:p>
      </dgm:t>
    </dgm:pt>
    <dgm:pt modelId="{CAAF3DD7-181A-2941-8808-263CB5D94D7C}" type="parTrans" cxnId="{7A8F4A11-87CF-D642-A65D-72903DD0F5DB}">
      <dgm:prSet/>
      <dgm:spPr/>
      <dgm:t>
        <a:bodyPr/>
        <a:lstStyle/>
        <a:p>
          <a:endParaRPr lang="en-US"/>
        </a:p>
      </dgm:t>
    </dgm:pt>
    <dgm:pt modelId="{3626091D-AF91-0741-ABB6-68A3DFAF3D4D}" type="sibTrans" cxnId="{7A8F4A11-87CF-D642-A65D-72903DD0F5DB}">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0052711C-0D09-F544-B7B9-93FBEC0A1BD1}" type="presOf" srcId="{C791279E-C275-C94D-8295-3C2D74357BF2}" destId="{94BA7CDF-15D5-DB49-91C7-BBEF390E5CF3}" srcOrd="0" destOrd="1"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6316CF5B-47DC-F740-8E45-29B96222045C}" type="presOf" srcId="{9649AF21-B626-464F-ADAB-CF79984BBD55}" destId="{0F1E3F02-2483-DB41-B7ED-C2727BDFA5F9}" srcOrd="0" destOrd="0" presId="urn:microsoft.com/office/officeart/2005/8/layout/vList6"/>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8BED9931-A086-AA4C-9D9F-CB4A897786C5}" srcId="{9649AF21-B626-464F-ADAB-CF79984BBD55}" destId="{E8F7BAB8-357A-E044-8F17-A17475229009}" srcOrd="1" destOrd="0" parTransId="{0CCF5A6B-99F9-4841-AF08-0FE53AB3481D}" sibTransId="{30C562DA-C008-9A49-B6CF-B0F3D762117A}"/>
    <dgm:cxn modelId="{3D9906C8-A7AC-2843-8876-2A3B3EE0F8E3}" srcId="{F590A614-0B28-3148-94E4-70244A40B927}" destId="{B1A8E38C-1B49-8941-99A4-8B1BC1299B11}" srcOrd="2" destOrd="0" parTransId="{63901C10-B0D0-804F-8A22-5E8FE9364553}" sibTransId="{9753F15D-2B6B-334A-86C7-4696FC24FF22}"/>
    <dgm:cxn modelId="{A790DC89-1071-6047-8E5A-1CAF1BCE9646}" type="presOf" srcId="{E8F7BAB8-357A-E044-8F17-A17475229009}" destId="{255128AA-ACE4-3A43-90DF-09AF32EB69D4}" srcOrd="0" destOrd="1" presId="urn:microsoft.com/office/officeart/2005/8/layout/vList6"/>
    <dgm:cxn modelId="{CFEF36B0-133D-1C42-9D9B-BD5559F39ACC}" type="presOf" srcId="{B53B53F2-DBE0-5548-B24E-87C980CACC97}" destId="{255128AA-ACE4-3A43-90DF-09AF32EB69D4}" srcOrd="0" destOrd="3" presId="urn:microsoft.com/office/officeart/2005/8/layout/vList6"/>
    <dgm:cxn modelId="{4D1AE3CE-65D3-D74E-BE70-F7D27E754AC0}" type="presOf" srcId="{E375FF51-5AB1-1E43-BA36-CE6EEFC7B4CE}" destId="{94BA7CDF-15D5-DB49-91C7-BBEF390E5CF3}" srcOrd="0" destOrd="0"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5AAD62F5-731E-4F4F-B518-90D3960AB5B9}" srcId="{F590A614-0B28-3148-94E4-70244A40B927}" destId="{C791279E-C275-C94D-8295-3C2D74357BF2}" srcOrd="1" destOrd="0" parTransId="{2246BA2B-5961-B945-87BE-2143D2271A39}" sibTransId="{B7558083-113A-D447-BAF6-D3A679436A19}"/>
    <dgm:cxn modelId="{7A8F4A11-87CF-D642-A65D-72903DD0F5DB}" srcId="{9649AF21-B626-464F-ADAB-CF79984BBD55}" destId="{B53B53F2-DBE0-5548-B24E-87C980CACC97}" srcOrd="3" destOrd="0" parTransId="{CAAF3DD7-181A-2941-8808-263CB5D94D7C}" sibTransId="{3626091D-AF91-0741-ABB6-68A3DFAF3D4D}"/>
    <dgm:cxn modelId="{705749F8-A902-474F-9EB8-10616AB74F88}" type="presOf" srcId="{B1A8E38C-1B49-8941-99A4-8B1BC1299B11}" destId="{94BA7CDF-15D5-DB49-91C7-BBEF390E5CF3}" srcOrd="0" destOrd="2" presId="urn:microsoft.com/office/officeart/2005/8/layout/vList6"/>
    <dgm:cxn modelId="{C4EFBFA6-4047-6D41-B18F-81DD9204CC33}" type="presOf" srcId="{97C95B8E-3981-EB4D-A84B-F2C7A196F390}" destId="{255128AA-ACE4-3A43-90DF-09AF32EB69D4}" srcOrd="0" destOrd="2" presId="urn:microsoft.com/office/officeart/2005/8/layout/vList6"/>
    <dgm:cxn modelId="{410B2F83-B029-2142-8AB0-5D66F4F4FFB9}" type="presOf" srcId="{5EB145C6-FAFC-1949-B443-E4D28162F150}" destId="{FEAE09E7-93FC-9B43-9D2F-36A9C4435F38}" srcOrd="0" destOrd="0" presId="urn:microsoft.com/office/officeart/2005/8/layout/vList6"/>
    <dgm:cxn modelId="{3361A2D3-6CAA-374F-ABE3-130A0A999B28}" type="presOf" srcId="{6047C601-F84A-3842-A8B7-859E888B3FB8}" destId="{255128AA-ACE4-3A43-90DF-09AF32EB69D4}" srcOrd="0" destOrd="0" presId="urn:microsoft.com/office/officeart/2005/8/layout/vList6"/>
    <dgm:cxn modelId="{42CD1A66-83AF-8D49-B18D-95362D83E7A1}" type="presOf" srcId="{F590A614-0B28-3148-94E4-70244A40B927}" destId="{5015647A-E68E-7D4F-AD60-D24BF37F5562}" srcOrd="0" destOrd="0" presId="urn:microsoft.com/office/officeart/2005/8/layout/vList6"/>
    <dgm:cxn modelId="{C1EC7DC9-3DF2-F442-BE84-9E8A451D5E9F}" type="presParOf" srcId="{FEAE09E7-93FC-9B43-9D2F-36A9C4435F38}" destId="{2C781DC6-D869-7A4D-A7A3-5CD8F1B45477}" srcOrd="0" destOrd="0" presId="urn:microsoft.com/office/officeart/2005/8/layout/vList6"/>
    <dgm:cxn modelId="{439CC8C8-3A2C-AA46-9805-277B9DC669AF}" type="presParOf" srcId="{2C781DC6-D869-7A4D-A7A3-5CD8F1B45477}" destId="{0F1E3F02-2483-DB41-B7ED-C2727BDFA5F9}" srcOrd="0" destOrd="0" presId="urn:microsoft.com/office/officeart/2005/8/layout/vList6"/>
    <dgm:cxn modelId="{4734DB09-D89D-B64F-AE31-33A66E3F57F5}" type="presParOf" srcId="{2C781DC6-D869-7A4D-A7A3-5CD8F1B45477}" destId="{255128AA-ACE4-3A43-90DF-09AF32EB69D4}" srcOrd="1" destOrd="0" presId="urn:microsoft.com/office/officeart/2005/8/layout/vList6"/>
    <dgm:cxn modelId="{5CBA8109-B313-8048-93CA-B098A13508EE}" type="presParOf" srcId="{FEAE09E7-93FC-9B43-9D2F-36A9C4435F38}" destId="{405A7DFF-5328-5848-8DF3-0CF07C815DD3}" srcOrd="1" destOrd="0" presId="urn:microsoft.com/office/officeart/2005/8/layout/vList6"/>
    <dgm:cxn modelId="{466A3D66-3FA9-3444-8628-E41ADF71CD63}" type="presParOf" srcId="{FEAE09E7-93FC-9B43-9D2F-36A9C4435F38}" destId="{555A50F9-9C53-1D41-AEC3-4F30CAF52689}" srcOrd="2" destOrd="0" presId="urn:microsoft.com/office/officeart/2005/8/layout/vList6"/>
    <dgm:cxn modelId="{13DE9F0F-BAD9-1744-8C58-0FED9A1E2C72}" type="presParOf" srcId="{555A50F9-9C53-1D41-AEC3-4F30CAF52689}" destId="{5015647A-E68E-7D4F-AD60-D24BF37F5562}" srcOrd="0" destOrd="0" presId="urn:microsoft.com/office/officeart/2005/8/layout/vList6"/>
    <dgm:cxn modelId="{15689270-7B20-0044-9D7D-8DC8DCF7BBD4}"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Sensitivity</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CDF3F3C4-F234-F64F-A199-48C212BB56EF}">
      <dgm:prSet phldrT="[Text]"/>
      <dgm:spPr/>
      <dgm:t>
        <a:bodyPr/>
        <a:lstStyle/>
        <a:p>
          <a:r>
            <a:rPr lang="en-US" dirty="0" smtClean="0"/>
            <a:t>Expected - .1 Kelvin</a:t>
          </a:r>
          <a:endParaRPr lang="en-US" dirty="0"/>
        </a:p>
      </dgm:t>
    </dgm:pt>
    <dgm:pt modelId="{A9380FEB-11C1-4645-8125-B2673D2F24AC}" type="parTrans" cxnId="{0A9F0E9F-B81C-204C-9982-2910B619EDB0}">
      <dgm:prSet/>
      <dgm:spPr/>
      <dgm:t>
        <a:bodyPr/>
        <a:lstStyle/>
        <a:p>
          <a:endParaRPr lang="en-US"/>
        </a:p>
      </dgm:t>
    </dgm:pt>
    <dgm:pt modelId="{41067CA0-AF4B-5D47-8395-10DCDE13A0D6}" type="sibTrans" cxnId="{0A9F0E9F-B81C-204C-9982-2910B619EDB0}">
      <dgm:prSet/>
      <dgm:spPr/>
      <dgm:t>
        <a:bodyPr/>
        <a:lstStyle/>
        <a:p>
          <a:endParaRPr lang="en-US"/>
        </a:p>
      </dgm:t>
    </dgm:pt>
    <dgm:pt modelId="{80EE9097-E62F-0041-814F-EA3D0E4C7612}">
      <dgm:prSet phldrT="[Text]"/>
      <dgm:spPr/>
      <dgm:t>
        <a:bodyPr/>
        <a:lstStyle/>
        <a:p>
          <a:r>
            <a:rPr lang="en-US" dirty="0" smtClean="0"/>
            <a:t>Measured - .23 Kelvin</a:t>
          </a:r>
          <a:endParaRPr lang="en-US" dirty="0"/>
        </a:p>
      </dgm:t>
    </dgm:pt>
    <dgm:pt modelId="{3EA61311-AF61-1E43-9624-73B971169AEE}" type="parTrans" cxnId="{1A42250E-501B-0249-B1B5-70E5D651DD12}">
      <dgm:prSet/>
      <dgm:spPr/>
      <dgm:t>
        <a:bodyPr/>
        <a:lstStyle/>
        <a:p>
          <a:endParaRPr lang="en-US"/>
        </a:p>
      </dgm:t>
    </dgm:pt>
    <dgm:pt modelId="{641B3AF6-DBB1-2044-A1EB-2B1123E28329}" type="sibTrans" cxnId="{1A42250E-501B-0249-B1B5-70E5D651DD12}">
      <dgm:prSet/>
      <dgm:spPr/>
      <dgm:t>
        <a:bodyPr/>
        <a:lstStyle/>
        <a:p>
          <a:endParaRPr lang="en-US"/>
        </a:p>
      </dgm:t>
    </dgm:pt>
    <dgm:pt modelId="{65C80EF0-FF84-C847-93E6-C8ADE7C55D0D}">
      <dgm:prSet phldrT="[Text]"/>
      <dgm:spPr/>
      <dgm:t>
        <a:bodyPr/>
        <a:lstStyle/>
        <a:p>
          <a:r>
            <a:rPr lang="en-US" dirty="0" smtClean="0"/>
            <a:t>Stability </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Expected - +/- .5 Kelvin</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Measured ~</a:t>
          </a:r>
          <a:r>
            <a:rPr lang="en-US" baseline="0" dirty="0" smtClean="0"/>
            <a:t> +/- .15 Kelvin</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0" presStyleCnt="2" custScaleX="14219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dgm:spPr>
    </dgm:pt>
    <dgm:pt modelId="{7FA3E916-7D9F-5B44-BED7-35D4270701C9}" type="pres">
      <dgm:prSet presAssocID="{09F48018-8D37-6741-98D3-F5CAB40C946D}" presName="wedgeRectCallout1" presStyleLbl="node1" presStyleIdx="0" presStyleCnt="2">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1" presStyleCnt="2" custScaleX="132838"/>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dgm:spPr>
    </dgm:pt>
    <dgm:pt modelId="{6402E2A9-92E8-374E-AD00-3F2EAB0A044A}" type="pres">
      <dgm:prSet presAssocID="{65C80EF0-FF84-C847-93E6-C8ADE7C55D0D}" presName="wedgeRectCallout1" presStyleLbl="node1" presStyleIdx="1" presStyleCnt="2">
        <dgm:presLayoutVars>
          <dgm:bulletEnabled val="1"/>
        </dgm:presLayoutVars>
      </dgm:prSet>
      <dgm:spPr/>
      <dgm:t>
        <a:bodyPr/>
        <a:lstStyle/>
        <a:p>
          <a:endParaRPr lang="en-US"/>
        </a:p>
      </dgm:t>
    </dgm:pt>
  </dgm:ptLst>
  <dgm:cxnLst>
    <dgm:cxn modelId="{0A9F0E9F-B81C-204C-9982-2910B619EDB0}" srcId="{09F48018-8D37-6741-98D3-F5CAB40C946D}" destId="{CDF3F3C4-F234-F64F-A199-48C212BB56EF}" srcOrd="0" destOrd="0" parTransId="{A9380FEB-11C1-4645-8125-B2673D2F24AC}" sibTransId="{41067CA0-AF4B-5D47-8395-10DCDE13A0D6}"/>
    <dgm:cxn modelId="{4EE5DE78-7C9D-F344-8E7E-C6AA06A00BBD}" type="presOf" srcId="{CDF3F3C4-F234-F64F-A199-48C212BB56EF}" destId="{7FA3E916-7D9F-5B44-BED7-35D4270701C9}" srcOrd="0" destOrd="1" presId="urn:microsoft.com/office/officeart/2008/layout/BendingPictureCaptionList"/>
    <dgm:cxn modelId="{4EC0D7E6-DD88-EF49-95F9-DB78CA159BB9}" type="presOf" srcId="{8ECC42DA-6EAD-084C-A938-49C173AB6FF5}" destId="{6402E2A9-92E8-374E-AD00-3F2EAB0A044A}" srcOrd="0" destOrd="2" presId="urn:microsoft.com/office/officeart/2008/layout/BendingPictureCaptionList"/>
    <dgm:cxn modelId="{5E184531-7600-F94A-9866-AE3115015D04}" type="presOf" srcId="{80EE9097-E62F-0041-814F-EA3D0E4C7612}" destId="{7FA3E916-7D9F-5B44-BED7-35D4270701C9}" srcOrd="0" destOrd="2" presId="urn:microsoft.com/office/officeart/2008/layout/BendingPictureCaptionList"/>
    <dgm:cxn modelId="{4FDAA114-3FE9-064B-80D1-72FFD86A21EB}" type="presOf" srcId="{09F48018-8D37-6741-98D3-F5CAB40C946D}" destId="{7FA3E916-7D9F-5B44-BED7-35D4270701C9}" srcOrd="0" destOrd="0" presId="urn:microsoft.com/office/officeart/2008/layout/BendingPictureCaptionList"/>
    <dgm:cxn modelId="{0D4E12F3-68B5-9642-BC9A-D97C8145B141}" srcId="{65C80EF0-FF84-C847-93E6-C8ADE7C55D0D}" destId="{8ECC42DA-6EAD-084C-A938-49C173AB6FF5}" srcOrd="1" destOrd="0" parTransId="{62DF09C1-ED16-ED47-8F86-0FDD95CD3B46}" sibTransId="{16585685-6096-984D-9B73-E6112C57C221}"/>
    <dgm:cxn modelId="{7F72FC3E-3819-8A42-B8E8-E5FB79A4702A}" type="presOf" srcId="{5FFAD52F-4618-324B-AAE6-F8E38A9E1C58}" destId="{6402E2A9-92E8-374E-AD00-3F2EAB0A044A}" srcOrd="0" destOrd="1" presId="urn:microsoft.com/office/officeart/2008/layout/BendingPictureCaptionList"/>
    <dgm:cxn modelId="{C9B509A2-D5C9-294C-AD8F-5E9B8D05619A}" srcId="{C4170761-7381-014C-975D-CFF3942CE2AD}" destId="{65C80EF0-FF84-C847-93E6-C8ADE7C55D0D}" srcOrd="1" destOrd="0" parTransId="{AA88B02F-7C53-7D4D-9E28-045F9F5E4F9E}" sibTransId="{C7FC7349-A698-C14D-BCD1-3308366B3C26}"/>
    <dgm:cxn modelId="{207F9228-06DF-8747-90D3-267D94325DBE}" srcId="{C4170761-7381-014C-975D-CFF3942CE2AD}" destId="{09F48018-8D37-6741-98D3-F5CAB40C946D}" srcOrd="0" destOrd="0" parTransId="{2F48835B-E493-9545-B228-44C00D659B91}" sibTransId="{7740F31C-1777-0944-ADAB-8456750A179B}"/>
    <dgm:cxn modelId="{E3B89390-2F86-7644-B4D3-70E725352596}" type="presOf" srcId="{65C80EF0-FF84-C847-93E6-C8ADE7C55D0D}" destId="{6402E2A9-92E8-374E-AD00-3F2EAB0A044A}" srcOrd="0" destOrd="0" presId="urn:microsoft.com/office/officeart/2008/layout/BendingPictureCaptionList"/>
    <dgm:cxn modelId="{84B23DA9-BD9E-8846-AE95-30BE3449C47B}" type="presOf" srcId="{C4170761-7381-014C-975D-CFF3942CE2AD}" destId="{4CCE91FF-A457-AA4A-8A54-E2E78D46704D}" srcOrd="0" destOrd="0" presId="urn:microsoft.com/office/officeart/2008/layout/BendingPictureCaptionList"/>
    <dgm:cxn modelId="{1A42250E-501B-0249-B1B5-70E5D651DD12}" srcId="{09F48018-8D37-6741-98D3-F5CAB40C946D}" destId="{80EE9097-E62F-0041-814F-EA3D0E4C7612}" srcOrd="1" destOrd="0" parTransId="{3EA61311-AF61-1E43-9624-73B971169AEE}" sibTransId="{641B3AF6-DBB1-2044-A1EB-2B1123E28329}"/>
    <dgm:cxn modelId="{F293AB52-2AC7-4240-AAB5-1BB203614D4C}" srcId="{65C80EF0-FF84-C847-93E6-C8ADE7C55D0D}" destId="{5FFAD52F-4618-324B-AAE6-F8E38A9E1C58}" srcOrd="0" destOrd="0" parTransId="{ECFBC347-21E7-A945-9416-AB8B1B360FCA}" sibTransId="{C2748BA0-5E56-7749-AA9A-F8A6006840F1}"/>
    <dgm:cxn modelId="{CCC079EE-4139-4941-BED5-C445B59C5CF3}" type="presParOf" srcId="{4CCE91FF-A457-AA4A-8A54-E2E78D46704D}" destId="{2F44F10C-44F7-F947-BDAA-06EAF8CC05EC}" srcOrd="0" destOrd="0" presId="urn:microsoft.com/office/officeart/2008/layout/BendingPictureCaptionList"/>
    <dgm:cxn modelId="{66D7D565-F5D2-DB4B-A791-6190BB2C8545}" type="presParOf" srcId="{2F44F10C-44F7-F947-BDAA-06EAF8CC05EC}" destId="{83878D89-1384-374F-A2F3-CD7AD60940B3}" srcOrd="0" destOrd="0" presId="urn:microsoft.com/office/officeart/2008/layout/BendingPictureCaptionList"/>
    <dgm:cxn modelId="{264AFEED-7CCB-1144-8F32-774E0ADC2E7C}" type="presParOf" srcId="{2F44F10C-44F7-F947-BDAA-06EAF8CC05EC}" destId="{7FA3E916-7D9F-5B44-BED7-35D4270701C9}" srcOrd="1" destOrd="0" presId="urn:microsoft.com/office/officeart/2008/layout/BendingPictureCaptionList"/>
    <dgm:cxn modelId="{D9EEAEF5-B3D0-F34F-AE62-D3E7770D1B79}" type="presParOf" srcId="{4CCE91FF-A457-AA4A-8A54-E2E78D46704D}" destId="{F1406A72-366A-424D-87D3-904B9A6688CC}" srcOrd="1" destOrd="0" presId="urn:microsoft.com/office/officeart/2008/layout/BendingPictureCaptionList"/>
    <dgm:cxn modelId="{AEBB185A-8939-FC4C-A906-9C65BB0AD4E6}" type="presParOf" srcId="{4CCE91FF-A457-AA4A-8A54-E2E78D46704D}" destId="{11EE786F-2710-2B45-80DC-22C690F2004F}" srcOrd="2" destOrd="0" presId="urn:microsoft.com/office/officeart/2008/layout/BendingPictureCaptionList"/>
    <dgm:cxn modelId="{99083E04-A7D3-3649-A98F-BC02EACEBBD6}" type="presParOf" srcId="{11EE786F-2710-2B45-80DC-22C690F2004F}" destId="{5F5B6B58-D88B-1C48-9377-6A9BB0140940}" srcOrd="0" destOrd="0" presId="urn:microsoft.com/office/officeart/2008/layout/BendingPictureCaptionList"/>
    <dgm:cxn modelId="{1E2CFD85-24E5-0E44-A5F4-A622AE4A24F2}"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Offending signal filtered</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65C80EF0-FF84-C847-93E6-C8ADE7C55D0D}">
      <dgm:prSet phldrT="[Text]"/>
      <dgm:spPr/>
      <dgm:t>
        <a:bodyPr/>
        <a:lstStyle/>
        <a:p>
          <a:r>
            <a:rPr lang="en-US" dirty="0" smtClean="0"/>
            <a:t>Total power measurements made</a:t>
          </a:r>
          <a:endParaRPr lang="en-US" dirty="0"/>
        </a:p>
      </dgm:t>
    </dgm:pt>
    <dgm:pt modelId="{AA88B02F-7C53-7D4D-9E28-045F9F5E4F9E}" type="parTrans" cxnId="{C9B509A2-D5C9-294C-AD8F-5E9B8D05619A}">
      <dgm:prSet/>
      <dgm:spPr/>
      <dgm:t>
        <a:bodyPr/>
        <a:lstStyle/>
        <a:p>
          <a:endParaRPr lang="en-US"/>
        </a:p>
      </dgm:t>
    </dgm:pt>
    <dgm:pt modelId="{C7FC7349-A698-C14D-BCD1-3308366B3C26}" type="sibTrans" cxnId="{C9B509A2-D5C9-294C-AD8F-5E9B8D05619A}">
      <dgm:prSet/>
      <dgm:spPr/>
      <dgm:t>
        <a:bodyPr/>
        <a:lstStyle/>
        <a:p>
          <a:endParaRPr lang="en-US"/>
        </a:p>
      </dgm:t>
    </dgm:pt>
    <dgm:pt modelId="{5FFAD52F-4618-324B-AAE6-F8E38A9E1C58}">
      <dgm:prSet phldrT="[Text]"/>
      <dgm:spPr/>
      <dgm:t>
        <a:bodyPr/>
        <a:lstStyle/>
        <a:p>
          <a:r>
            <a:rPr lang="en-US" dirty="0" smtClean="0"/>
            <a:t>SDR-Based Radiometer</a:t>
          </a:r>
          <a:endParaRPr lang="en-US" dirty="0"/>
        </a:p>
      </dgm:t>
    </dgm:pt>
    <dgm:pt modelId="{ECFBC347-21E7-A945-9416-AB8B1B360FCA}" type="parTrans" cxnId="{F293AB52-2AC7-4240-AAB5-1BB203614D4C}">
      <dgm:prSet/>
      <dgm:spPr/>
      <dgm:t>
        <a:bodyPr/>
        <a:lstStyle/>
        <a:p>
          <a:endParaRPr lang="en-US"/>
        </a:p>
      </dgm:t>
    </dgm:pt>
    <dgm:pt modelId="{C2748BA0-5E56-7749-AA9A-F8A6006840F1}" type="sibTrans" cxnId="{F293AB52-2AC7-4240-AAB5-1BB203614D4C}">
      <dgm:prSet/>
      <dgm:spPr/>
      <dgm:t>
        <a:bodyPr/>
        <a:lstStyle/>
        <a:p>
          <a:endParaRPr lang="en-US"/>
        </a:p>
      </dgm:t>
    </dgm:pt>
    <dgm:pt modelId="{8ECC42DA-6EAD-084C-A938-49C173AB6FF5}">
      <dgm:prSet phldrT="[Text]"/>
      <dgm:spPr/>
      <dgm:t>
        <a:bodyPr/>
        <a:lstStyle/>
        <a:p>
          <a:r>
            <a:rPr lang="en-US" dirty="0" smtClean="0"/>
            <a:t>Analog Square-Law</a:t>
          </a:r>
          <a:endParaRPr lang="en-US" dirty="0"/>
        </a:p>
      </dgm:t>
    </dgm:pt>
    <dgm:pt modelId="{62DF09C1-ED16-ED47-8F86-0FDD95CD3B46}" type="parTrans" cxnId="{0D4E12F3-68B5-9642-BC9A-D97C8145B141}">
      <dgm:prSet/>
      <dgm:spPr/>
      <dgm:t>
        <a:bodyPr/>
        <a:lstStyle/>
        <a:p>
          <a:endParaRPr lang="en-US"/>
        </a:p>
      </dgm:t>
    </dgm:pt>
    <dgm:pt modelId="{16585685-6096-984D-9B73-E6112C57C221}" type="sibTrans" cxnId="{0D4E12F3-68B5-9642-BC9A-D97C8145B141}">
      <dgm:prSet/>
      <dgm:spPr/>
      <dgm:t>
        <a:bodyPr/>
        <a:lstStyle/>
        <a:p>
          <a:endParaRPr lang="en-US"/>
        </a:p>
      </dgm:t>
    </dgm:pt>
    <dgm:pt modelId="{A9B5B62C-EB7E-6848-845E-9BAB60F7F427}">
      <dgm:prSet phldrT="[Text]"/>
      <dgm:spPr/>
      <dgm:t>
        <a:bodyPr/>
        <a:lstStyle/>
        <a:p>
          <a:r>
            <a:rPr lang="en-US" dirty="0" smtClean="0"/>
            <a:t>Interfering signal identified</a:t>
          </a:r>
          <a:endParaRPr lang="en-US" dirty="0"/>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3"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dgm:spPr>
    </dgm:pt>
    <dgm:pt modelId="{3AE5A007-574C-D646-B76D-1057FEBAB132}" type="pres">
      <dgm:prSet presAssocID="{A9B5B62C-EB7E-6848-845E-9BAB60F7F427}" presName="wedgeRectCallout1" presStyleLbl="node1" presStyleIdx="0" presStyleCnt="3">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3"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dgm:spPr>
    </dgm:pt>
    <dgm:pt modelId="{7FA3E916-7D9F-5B44-BED7-35D4270701C9}" type="pres">
      <dgm:prSet presAssocID="{09F48018-8D37-6741-98D3-F5CAB40C946D}" presName="wedgeRectCallout1" presStyleLbl="node1" presStyleIdx="1" presStyleCnt="3">
        <dgm:presLayoutVars>
          <dgm:bulletEnabled val="1"/>
        </dgm:presLayoutVars>
      </dgm:prSet>
      <dgm:spPr/>
      <dgm:t>
        <a:bodyPr/>
        <a:lstStyle/>
        <a:p>
          <a:endParaRPr lang="en-US"/>
        </a:p>
      </dgm:t>
    </dgm:pt>
    <dgm:pt modelId="{F1406A72-366A-424D-87D3-904B9A6688CC}" type="pres">
      <dgm:prSet presAssocID="{7740F31C-1777-0944-ADAB-8456750A179B}" presName="sibTrans" presStyleCnt="0"/>
      <dgm:spPr/>
    </dgm:pt>
    <dgm:pt modelId="{11EE786F-2710-2B45-80DC-22C690F2004F}" type="pres">
      <dgm:prSet presAssocID="{65C80EF0-FF84-C847-93E6-C8ADE7C55D0D}" presName="composite" presStyleCnt="0"/>
      <dgm:spPr/>
    </dgm:pt>
    <dgm:pt modelId="{5F5B6B58-D88B-1C48-9377-6A9BB0140940}" type="pres">
      <dgm:prSet presAssocID="{65C80EF0-FF84-C847-93E6-C8ADE7C55D0D}" presName="rect1" presStyleLbl="bgImgPlace1" presStyleIdx="2" presStyleCnt="3" custScaleX="132838"/>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dgm:spPr>
    </dgm:pt>
    <dgm:pt modelId="{6402E2A9-92E8-374E-AD00-3F2EAB0A044A}" type="pres">
      <dgm:prSet presAssocID="{65C80EF0-FF84-C847-93E6-C8ADE7C55D0D}" presName="wedgeRectCallout1" presStyleLbl="node1" presStyleIdx="2" presStyleCnt="3">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834E44F1-5059-9344-9311-198EBC97D258}" type="presOf" srcId="{5FFAD52F-4618-324B-AAE6-F8E38A9E1C58}" destId="{6402E2A9-92E8-374E-AD00-3F2EAB0A044A}" srcOrd="0" destOrd="1" presId="urn:microsoft.com/office/officeart/2008/layout/BendingPictureCaptionList"/>
    <dgm:cxn modelId="{62D29279-1942-134A-93D3-F56A385E340B}" type="presOf" srcId="{A9B5B62C-EB7E-6848-845E-9BAB60F7F427}" destId="{3AE5A007-574C-D646-B76D-1057FEBAB132}" srcOrd="0" destOrd="0" presId="urn:microsoft.com/office/officeart/2008/layout/BendingPictureCaptionList"/>
    <dgm:cxn modelId="{1EB026ED-A2DD-3F46-BED0-297A15A5FB30}" type="presOf" srcId="{09F48018-8D37-6741-98D3-F5CAB40C946D}" destId="{7FA3E916-7D9F-5B44-BED7-35D4270701C9}" srcOrd="0" destOrd="0" presId="urn:microsoft.com/office/officeart/2008/layout/BendingPictureCaptionList"/>
    <dgm:cxn modelId="{C2FFD54F-ACB8-9A47-AB6E-CF4F57439137}" type="presOf" srcId="{C4170761-7381-014C-975D-CFF3942CE2AD}" destId="{4CCE91FF-A457-AA4A-8A54-E2E78D46704D}" srcOrd="0" destOrd="0" presId="urn:microsoft.com/office/officeart/2008/layout/BendingPictureCaptionList"/>
    <dgm:cxn modelId="{F293AB52-2AC7-4240-AAB5-1BB203614D4C}" srcId="{65C80EF0-FF84-C847-93E6-C8ADE7C55D0D}" destId="{5FFAD52F-4618-324B-AAE6-F8E38A9E1C58}" srcOrd="0" destOrd="0" parTransId="{ECFBC347-21E7-A945-9416-AB8B1B360FCA}" sibTransId="{C2748BA0-5E56-7749-AA9A-F8A6006840F1}"/>
    <dgm:cxn modelId="{0D4E12F3-68B5-9642-BC9A-D97C8145B141}" srcId="{65C80EF0-FF84-C847-93E6-C8ADE7C55D0D}" destId="{8ECC42DA-6EAD-084C-A938-49C173AB6FF5}" srcOrd="1" destOrd="0" parTransId="{62DF09C1-ED16-ED47-8F86-0FDD95CD3B46}" sibTransId="{16585685-6096-984D-9B73-E6112C57C221}"/>
    <dgm:cxn modelId="{8EC3CD6D-1A05-0142-9490-825D512C96D3}" type="presOf" srcId="{65C80EF0-FF84-C847-93E6-C8ADE7C55D0D}" destId="{6402E2A9-92E8-374E-AD00-3F2EAB0A044A}" srcOrd="0" destOrd="0" presId="urn:microsoft.com/office/officeart/2008/layout/BendingPictureCaptionList"/>
    <dgm:cxn modelId="{C9B509A2-D5C9-294C-AD8F-5E9B8D05619A}" srcId="{C4170761-7381-014C-975D-CFF3942CE2AD}" destId="{65C80EF0-FF84-C847-93E6-C8ADE7C55D0D}" srcOrd="2" destOrd="0" parTransId="{AA88B02F-7C53-7D4D-9E28-045F9F5E4F9E}" sibTransId="{C7FC7349-A698-C14D-BCD1-3308366B3C26}"/>
    <dgm:cxn modelId="{CC2B89DC-0002-354B-9A1A-88905C4937A9}" type="presOf" srcId="{8ECC42DA-6EAD-084C-A938-49C173AB6FF5}" destId="{6402E2A9-92E8-374E-AD00-3F2EAB0A044A}" srcOrd="0" destOrd="2"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B37A6220-1D66-3F48-A7B4-186155D9BBF8}" type="presParOf" srcId="{4CCE91FF-A457-AA4A-8A54-E2E78D46704D}" destId="{60FE632E-7C57-474E-B016-245B83C2B561}" srcOrd="0" destOrd="0" presId="urn:microsoft.com/office/officeart/2008/layout/BendingPictureCaptionList"/>
    <dgm:cxn modelId="{85A42F0C-F519-F144-B326-F795D6DB884B}" type="presParOf" srcId="{60FE632E-7C57-474E-B016-245B83C2B561}" destId="{D299761C-A96E-774F-AE79-15E626A53451}" srcOrd="0" destOrd="0" presId="urn:microsoft.com/office/officeart/2008/layout/BendingPictureCaptionList"/>
    <dgm:cxn modelId="{A4E3B040-76F0-3546-847F-15168483B079}" type="presParOf" srcId="{60FE632E-7C57-474E-B016-245B83C2B561}" destId="{3AE5A007-574C-D646-B76D-1057FEBAB132}" srcOrd="1" destOrd="0" presId="urn:microsoft.com/office/officeart/2008/layout/BendingPictureCaptionList"/>
    <dgm:cxn modelId="{262A7C90-FF9E-504A-A1DF-2A34FB7EA35C}" type="presParOf" srcId="{4CCE91FF-A457-AA4A-8A54-E2E78D46704D}" destId="{CA8E0311-FD61-EB4A-B1A2-03E735FDA1E6}" srcOrd="1" destOrd="0" presId="urn:microsoft.com/office/officeart/2008/layout/BendingPictureCaptionList"/>
    <dgm:cxn modelId="{3E190227-907D-1A48-88C5-27C42653A4F5}" type="presParOf" srcId="{4CCE91FF-A457-AA4A-8A54-E2E78D46704D}" destId="{2F44F10C-44F7-F947-BDAA-06EAF8CC05EC}" srcOrd="2" destOrd="0" presId="urn:microsoft.com/office/officeart/2008/layout/BendingPictureCaptionList"/>
    <dgm:cxn modelId="{3238823E-2C7B-4C48-A7A9-B235FA832374}" type="presParOf" srcId="{2F44F10C-44F7-F947-BDAA-06EAF8CC05EC}" destId="{83878D89-1384-374F-A2F3-CD7AD60940B3}" srcOrd="0" destOrd="0" presId="urn:microsoft.com/office/officeart/2008/layout/BendingPictureCaptionList"/>
    <dgm:cxn modelId="{FC4E4DAC-B7A0-374B-B2AC-4B177E442CD2}" type="presParOf" srcId="{2F44F10C-44F7-F947-BDAA-06EAF8CC05EC}" destId="{7FA3E916-7D9F-5B44-BED7-35D4270701C9}" srcOrd="1" destOrd="0" presId="urn:microsoft.com/office/officeart/2008/layout/BendingPictureCaptionList"/>
    <dgm:cxn modelId="{058F6BA8-740D-3341-B448-398C068AA367}" type="presParOf" srcId="{4CCE91FF-A457-AA4A-8A54-E2E78D46704D}" destId="{F1406A72-366A-424D-87D3-904B9A6688CC}" srcOrd="3" destOrd="0" presId="urn:microsoft.com/office/officeart/2008/layout/BendingPictureCaptionList"/>
    <dgm:cxn modelId="{14EDB504-D252-3141-B2E9-663F884EF929}" type="presParOf" srcId="{4CCE91FF-A457-AA4A-8A54-E2E78D46704D}" destId="{11EE786F-2710-2B45-80DC-22C690F2004F}" srcOrd="4" destOrd="0" presId="urn:microsoft.com/office/officeart/2008/layout/BendingPictureCaptionList"/>
    <dgm:cxn modelId="{83ADEBA1-6E50-E044-854A-C2ABBE820F9E}" type="presParOf" srcId="{11EE786F-2710-2B45-80DC-22C690F2004F}" destId="{5F5B6B58-D88B-1C48-9377-6A9BB0140940}" srcOrd="0" destOrd="0" presId="urn:microsoft.com/office/officeart/2008/layout/BendingPictureCaptionList"/>
    <dgm:cxn modelId="{9F9AFB4B-F52F-1546-A2EA-9BA9FA9E06CD}" type="presParOf" srcId="{11EE786F-2710-2B45-80DC-22C690F2004F}" destId="{6402E2A9-92E8-374E-AD00-3F2EAB0A044A}"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mc:AlternateContent xmlns:mc="http://schemas.openxmlformats.org/markup-compatibility/2006" xmlns:a14="http://schemas.microsoft.com/office/drawing/2010/main">
      <mc:Choice Requires="a14">
        <dgm:pt modelId="{A9B5B62C-EB7E-6848-845E-9BAB60F7F427}">
          <dgm:prSet phldrT="[Text]" custT="1"/>
          <dgm:spPr/>
          <dgm:t>
            <a:bodyPr/>
            <a:lstStyle/>
            <a:p>
              <a:pPr/>
              <a14:m>
                <m:oMathPara xmlns:m="http://schemas.openxmlformats.org/officeDocument/2006/math">
                  <m:oMathParaPr>
                    <m:jc m:val="centerGroup"/>
                  </m:oMathParaPr>
                  <m:oMath xmlns:m="http://schemas.openxmlformats.org/officeDocument/2006/math">
                    <m:r>
                      <a:rPr lang="en-US" sz="2000" b="0" i="1" dirty="0" smtClean="0">
                        <a:latin typeface="Cambria Math" charset="0"/>
                      </a:rPr>
                      <m:t>𝑁𝐸</m:t>
                    </m:r>
                    <m:r>
                      <m:rPr>
                        <m:sty m:val="p"/>
                      </m:rPr>
                      <a:rPr lang="en-US" sz="2000" b="0" i="0" dirty="0" smtClean="0">
                        <a:latin typeface="Cambria Math" charset="0"/>
                      </a:rPr>
                      <m:t>Δ</m:t>
                    </m:r>
                    <m:r>
                      <a:rPr lang="en-US" sz="2000" b="0" i="1" dirty="0" smtClean="0">
                        <a:latin typeface="Cambria Math" charset="0"/>
                      </a:rPr>
                      <m:t>𝑇</m:t>
                    </m:r>
                    <m:r>
                      <a:rPr lang="en-US" sz="2000" b="0" i="1" dirty="0" smtClean="0">
                        <a:latin typeface="Cambria Math" charset="0"/>
                      </a:rPr>
                      <m:t> </m:t>
                    </m:r>
                    <m:r>
                      <a:rPr lang="en-US" sz="2000" b="0" i="1" dirty="0" smtClean="0">
                        <a:latin typeface="Cambria Math" charset="0"/>
                      </a:rPr>
                      <m:t>𝑣𝑠</m:t>
                    </m:r>
                    <m:r>
                      <a:rPr lang="en-US" sz="2000" b="0" i="1" dirty="0" smtClean="0">
                        <a:latin typeface="Cambria Math" charset="0"/>
                      </a:rPr>
                      <m:t> </m:t>
                    </m:r>
                    <m:r>
                      <a:rPr lang="en-US" sz="2000" b="0" i="1" dirty="0" smtClean="0">
                        <a:latin typeface="Cambria Math" charset="0"/>
                      </a:rPr>
                      <m:t>𝐵𝑎𝑛𝑑𝑤𝑖𝑑𝑡h</m:t>
                    </m:r>
                    <m:r>
                      <a:rPr lang="en-US" sz="2000" b="0" i="1" dirty="0" smtClean="0">
                        <a:latin typeface="Cambria Math" charset="0"/>
                      </a:rPr>
                      <m:t> (</m:t>
                    </m:r>
                    <m:r>
                      <a:rPr lang="en-US" sz="2000" b="0" i="1" dirty="0" smtClean="0">
                        <a:latin typeface="Cambria Math" charset="0"/>
                      </a:rPr>
                      <m:t>𝛽</m:t>
                    </m:r>
                    <m:r>
                      <a:rPr lang="en-US" sz="2000" b="0" i="1" dirty="0" smtClean="0">
                        <a:latin typeface="Cambria Math" charset="0"/>
                      </a:rPr>
                      <m:t>)</m:t>
                    </m:r>
                  </m:oMath>
                </m:oMathPara>
              </a14:m>
              <a:endParaRPr lang="en-US" sz="2000" dirty="0"/>
            </a:p>
          </dgm:t>
        </dgm:pt>
      </mc:Choice>
      <mc:Fallback xmlns="">
        <dgm:pt modelId="{A9B5B62C-EB7E-6848-845E-9BAB60F7F427}">
          <dgm:prSet phldrT="[Text]" custT="1"/>
          <dgm:spPr/>
          <dgm:t>
            <a:bodyPr/>
            <a:lstStyle/>
            <a:p>
              <a:r>
                <a:rPr lang="en-US" sz="2000" b="0" i="0" dirty="0" smtClean="0">
                  <a:latin typeface="Cambria Math" charset="0"/>
                </a:rPr>
                <a:t>𝑁𝐸Δ𝑇 𝑣𝑠 𝐵𝑎𝑛𝑑𝑤𝑖𝑑𝑡ℎ (𝛽)</a:t>
              </a:r>
              <a:endParaRPr lang="en-US" sz="2000" dirty="0"/>
            </a:p>
          </dgm:t>
        </dgm:pt>
      </mc:Fallback>
    </mc:AlternateConten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t>
        <a:bodyPr/>
        <a:lstStyle/>
        <a:p>
          <a:endParaRPr lang="en-US"/>
        </a:p>
      </dgm:t>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15E1040F-6EA7-0B4E-A177-0E357B6C1CC8}" type="presOf" srcId="{A9B5B62C-EB7E-6848-845E-9BAB60F7F427}" destId="{3AE5A007-574C-D646-B76D-1057FEBAB132}"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708B2A6C-DA11-3947-8524-D7A8C72CA107}" type="presOf" srcId="{C4170761-7381-014C-975D-CFF3942CE2AD}" destId="{4CCE91FF-A457-AA4A-8A54-E2E78D46704D}" srcOrd="0" destOrd="0" presId="urn:microsoft.com/office/officeart/2008/layout/BendingPictureCaptionList"/>
    <dgm:cxn modelId="{24F4AD61-7ED4-714F-9922-789159AB7D0D}" type="presOf" srcId="{09F48018-8D37-6741-98D3-F5CAB40C946D}" destId="{7FA3E916-7D9F-5B44-BED7-35D4270701C9}" srcOrd="0" destOrd="0" presId="urn:microsoft.com/office/officeart/2008/layout/BendingPictureCaptionList"/>
    <dgm:cxn modelId="{207F9228-06DF-8747-90D3-267D94325DBE}" srcId="{C4170761-7381-014C-975D-CFF3942CE2AD}" destId="{09F48018-8D37-6741-98D3-F5CAB40C946D}" srcOrd="1" destOrd="0" parTransId="{2F48835B-E493-9545-B228-44C00D659B91}" sibTransId="{7740F31C-1777-0944-ADAB-8456750A179B}"/>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4170761-7381-014C-975D-CFF3942CE2AD}" type="doc">
      <dgm:prSet loTypeId="urn:microsoft.com/office/officeart/2008/layout/BendingPictureCaptionList" loCatId="" qsTypeId="urn:microsoft.com/office/officeart/2005/8/quickstyle/simple4" qsCatId="simple" csTypeId="urn:microsoft.com/office/officeart/2005/8/colors/accent1_2" csCatId="accent1" phldr="1"/>
      <dgm:spPr/>
      <dgm:t>
        <a:bodyPr/>
        <a:lstStyle/>
        <a:p>
          <a:endParaRPr lang="en-US"/>
        </a:p>
      </dgm:t>
    </dgm:pt>
    <dgm:pt modelId="{09F48018-8D37-6741-98D3-F5CAB40C946D}">
      <dgm:prSet phldrT="[Text]"/>
      <dgm:spPr/>
      <dgm:t>
        <a:bodyPr/>
        <a:lstStyle/>
        <a:p>
          <a:r>
            <a:rPr lang="en-US" dirty="0" smtClean="0"/>
            <a:t>Total Power output vs bandwidth </a:t>
          </a:r>
          <a:r>
            <a:rPr lang="en-US" smtClean="0"/>
            <a:t>of signal</a:t>
          </a:r>
          <a:endParaRPr lang="en-US" dirty="0"/>
        </a:p>
      </dgm:t>
    </dgm:pt>
    <dgm:pt modelId="{2F48835B-E493-9545-B228-44C00D659B91}" type="parTrans" cxnId="{207F9228-06DF-8747-90D3-267D94325DBE}">
      <dgm:prSet/>
      <dgm:spPr/>
      <dgm:t>
        <a:bodyPr/>
        <a:lstStyle/>
        <a:p>
          <a:endParaRPr lang="en-US"/>
        </a:p>
      </dgm:t>
    </dgm:pt>
    <dgm:pt modelId="{7740F31C-1777-0944-ADAB-8456750A179B}" type="sibTrans" cxnId="{207F9228-06DF-8747-90D3-267D94325DBE}">
      <dgm:prSet/>
      <dgm:spPr/>
      <dgm:t>
        <a:bodyPr/>
        <a:lstStyle/>
        <a:p>
          <a:endParaRPr lang="en-US"/>
        </a:p>
      </dgm:t>
    </dgm:pt>
    <dgm:pt modelId="{A9B5B62C-EB7E-6848-845E-9BAB60F7F427}">
      <dgm:prSet phldrT="[Text]" custT="1"/>
      <dgm:spPr>
        <a:blipFill rotWithShape="0">
          <a:blip xmlns:r="http://schemas.openxmlformats.org/officeDocument/2006/relationships" r:embed="rId1"/>
          <a:stretch>
            <a:fillRect/>
          </a:stretch>
        </a:blipFill>
      </dgm:spPr>
      <dgm:t>
        <a:bodyPr/>
        <a:lstStyle/>
        <a:p>
          <a:r>
            <a:rPr lang="en-US">
              <a:noFill/>
            </a:rPr>
            <a:t> </a:t>
          </a:r>
        </a:p>
      </dgm:t>
    </dgm:pt>
    <dgm:pt modelId="{6E9E5337-1CB0-6142-B10E-9C83EA218496}" type="parTrans" cxnId="{F556DAC9-F8CF-4646-A62A-EAB684770467}">
      <dgm:prSet/>
      <dgm:spPr/>
      <dgm:t>
        <a:bodyPr/>
        <a:lstStyle/>
        <a:p>
          <a:endParaRPr lang="en-US"/>
        </a:p>
      </dgm:t>
    </dgm:pt>
    <dgm:pt modelId="{1D1C7FF6-13DC-2744-AD7B-14D9D74E826C}" type="sibTrans" cxnId="{F556DAC9-F8CF-4646-A62A-EAB684770467}">
      <dgm:prSet/>
      <dgm:spPr/>
      <dgm:t>
        <a:bodyPr/>
        <a:lstStyle/>
        <a:p>
          <a:endParaRPr lang="en-US"/>
        </a:p>
      </dgm:t>
    </dgm:pt>
    <dgm:pt modelId="{4CCE91FF-A457-AA4A-8A54-E2E78D46704D}" type="pres">
      <dgm:prSet presAssocID="{C4170761-7381-014C-975D-CFF3942CE2AD}" presName="Name0" presStyleCnt="0">
        <dgm:presLayoutVars>
          <dgm:dir/>
          <dgm:resizeHandles val="exact"/>
        </dgm:presLayoutVars>
      </dgm:prSet>
      <dgm:spPr/>
    </dgm:pt>
    <dgm:pt modelId="{60FE632E-7C57-474E-B016-245B83C2B561}" type="pres">
      <dgm:prSet presAssocID="{A9B5B62C-EB7E-6848-845E-9BAB60F7F427}" presName="composite" presStyleCnt="0"/>
      <dgm:spPr/>
    </dgm:pt>
    <dgm:pt modelId="{D299761C-A96E-774F-AE79-15E626A53451}" type="pres">
      <dgm:prSet presAssocID="{A9B5B62C-EB7E-6848-845E-9BAB60F7F427}" presName="rect1" presStyleLbl="bgImgPlace1" presStyleIdx="0" presStyleCnt="2" custScaleX="137376"/>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6594" t="-1694" r="-6594" b="23120"/>
          </a:stretch>
        </a:blipFill>
      </dgm:spPr>
    </dgm:pt>
    <dgm:pt modelId="{3AE5A007-574C-D646-B76D-1057FEBAB132}" type="pres">
      <dgm:prSet presAssocID="{A9B5B62C-EB7E-6848-845E-9BAB60F7F427}" presName="wedgeRectCallout1" presStyleLbl="node1" presStyleIdx="0" presStyleCnt="2">
        <dgm:presLayoutVars>
          <dgm:bulletEnabled val="1"/>
        </dgm:presLayoutVars>
      </dgm:prSet>
      <dgm:spPr/>
      <dgm:t>
        <a:bodyPr/>
        <a:lstStyle/>
        <a:p>
          <a:endParaRPr lang="en-US"/>
        </a:p>
      </dgm:t>
    </dgm:pt>
    <dgm:pt modelId="{CA8E0311-FD61-EB4A-B1A2-03E735FDA1E6}" type="pres">
      <dgm:prSet presAssocID="{1D1C7FF6-13DC-2744-AD7B-14D9D74E826C}" presName="sibTrans" presStyleCnt="0"/>
      <dgm:spPr/>
    </dgm:pt>
    <dgm:pt modelId="{2F44F10C-44F7-F947-BDAA-06EAF8CC05EC}" type="pres">
      <dgm:prSet presAssocID="{09F48018-8D37-6741-98D3-F5CAB40C946D}" presName="composite" presStyleCnt="0"/>
      <dgm:spPr/>
    </dgm:pt>
    <dgm:pt modelId="{83878D89-1384-374F-A2F3-CD7AD60940B3}" type="pres">
      <dgm:prSet presAssocID="{09F48018-8D37-6741-98D3-F5CAB40C946D}" presName="rect1" presStyleLbl="bgImgPlace1" presStyleIdx="1" presStyleCnt="2" custScaleX="142194"/>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5420" t="748" r="-5420" b="18657"/>
          </a:stretch>
        </a:blipFill>
      </dgm:spPr>
    </dgm:pt>
    <dgm:pt modelId="{7FA3E916-7D9F-5B44-BED7-35D4270701C9}" type="pres">
      <dgm:prSet presAssocID="{09F48018-8D37-6741-98D3-F5CAB40C946D}" presName="wedgeRectCallout1" presStyleLbl="node1" presStyleIdx="1" presStyleCnt="2">
        <dgm:presLayoutVars>
          <dgm:bulletEnabled val="1"/>
        </dgm:presLayoutVars>
      </dgm:prSet>
      <dgm:spPr/>
      <dgm:t>
        <a:bodyPr/>
        <a:lstStyle/>
        <a:p>
          <a:endParaRPr lang="en-US"/>
        </a:p>
      </dgm:t>
    </dgm:pt>
  </dgm:ptLst>
  <dgm:cxnLst>
    <dgm:cxn modelId="{207F9228-06DF-8747-90D3-267D94325DBE}" srcId="{C4170761-7381-014C-975D-CFF3942CE2AD}" destId="{09F48018-8D37-6741-98D3-F5CAB40C946D}" srcOrd="1" destOrd="0" parTransId="{2F48835B-E493-9545-B228-44C00D659B91}" sibTransId="{7740F31C-1777-0944-ADAB-8456750A179B}"/>
    <dgm:cxn modelId="{708B2A6C-DA11-3947-8524-D7A8C72CA107}" type="presOf" srcId="{C4170761-7381-014C-975D-CFF3942CE2AD}" destId="{4CCE91FF-A457-AA4A-8A54-E2E78D46704D}" srcOrd="0" destOrd="0" presId="urn:microsoft.com/office/officeart/2008/layout/BendingPictureCaptionList"/>
    <dgm:cxn modelId="{F556DAC9-F8CF-4646-A62A-EAB684770467}" srcId="{C4170761-7381-014C-975D-CFF3942CE2AD}" destId="{A9B5B62C-EB7E-6848-845E-9BAB60F7F427}" srcOrd="0" destOrd="0" parTransId="{6E9E5337-1CB0-6142-B10E-9C83EA218496}" sibTransId="{1D1C7FF6-13DC-2744-AD7B-14D9D74E826C}"/>
    <dgm:cxn modelId="{24F4AD61-7ED4-714F-9922-789159AB7D0D}" type="presOf" srcId="{09F48018-8D37-6741-98D3-F5CAB40C946D}" destId="{7FA3E916-7D9F-5B44-BED7-35D4270701C9}" srcOrd="0" destOrd="0" presId="urn:microsoft.com/office/officeart/2008/layout/BendingPictureCaptionList"/>
    <dgm:cxn modelId="{15E1040F-6EA7-0B4E-A177-0E357B6C1CC8}" type="presOf" srcId="{A9B5B62C-EB7E-6848-845E-9BAB60F7F427}" destId="{3AE5A007-574C-D646-B76D-1057FEBAB132}" srcOrd="0" destOrd="0" presId="urn:microsoft.com/office/officeart/2008/layout/BendingPictureCaptionList"/>
    <dgm:cxn modelId="{6AD10A95-A9DA-F84A-9675-B5C9B34E58EE}" type="presParOf" srcId="{4CCE91FF-A457-AA4A-8A54-E2E78D46704D}" destId="{60FE632E-7C57-474E-B016-245B83C2B561}" srcOrd="0" destOrd="0" presId="urn:microsoft.com/office/officeart/2008/layout/BendingPictureCaptionList"/>
    <dgm:cxn modelId="{6C5258C1-1AB3-FB4B-A0D2-DFF295D90EC3}" type="presParOf" srcId="{60FE632E-7C57-474E-B016-245B83C2B561}" destId="{D299761C-A96E-774F-AE79-15E626A53451}" srcOrd="0" destOrd="0" presId="urn:microsoft.com/office/officeart/2008/layout/BendingPictureCaptionList"/>
    <dgm:cxn modelId="{47F0E0A9-C8B1-3A4A-BB17-3E40270C6333}" type="presParOf" srcId="{60FE632E-7C57-474E-B016-245B83C2B561}" destId="{3AE5A007-574C-D646-B76D-1057FEBAB132}" srcOrd="1" destOrd="0" presId="urn:microsoft.com/office/officeart/2008/layout/BendingPictureCaptionList"/>
    <dgm:cxn modelId="{6300F407-9B64-254E-AD44-5FB00F0EAAA8}" type="presParOf" srcId="{4CCE91FF-A457-AA4A-8A54-E2E78D46704D}" destId="{CA8E0311-FD61-EB4A-B1A2-03E735FDA1E6}" srcOrd="1" destOrd="0" presId="urn:microsoft.com/office/officeart/2008/layout/BendingPictureCaptionList"/>
    <dgm:cxn modelId="{82AC87DA-7E47-7E47-AE05-E2E00E2F7F33}" type="presParOf" srcId="{4CCE91FF-A457-AA4A-8A54-E2E78D46704D}" destId="{2F44F10C-44F7-F947-BDAA-06EAF8CC05EC}" srcOrd="2" destOrd="0" presId="urn:microsoft.com/office/officeart/2008/layout/BendingPictureCaptionList"/>
    <dgm:cxn modelId="{8C8426AA-1B44-F24C-A767-02B2EF10ACD1}" type="presParOf" srcId="{2F44F10C-44F7-F947-BDAA-06EAF8CC05EC}" destId="{83878D89-1384-374F-A2F3-CD7AD60940B3}" srcOrd="0" destOrd="0" presId="urn:microsoft.com/office/officeart/2008/layout/BendingPictureCaptionList"/>
    <dgm:cxn modelId="{1107512A-2A4F-754F-BE5A-92D7B77925B3}" type="presParOf" srcId="{2F44F10C-44F7-F947-BDAA-06EAF8CC05EC}" destId="{7FA3E916-7D9F-5B44-BED7-35D4270701C9}" srcOrd="1" destOrd="0" presId="urn:microsoft.com/office/officeart/2008/layout/BendingPictureCa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3B4B3CF-BC31-42AC-914A-C16A79B05006}" type="doc">
      <dgm:prSet loTypeId="urn:microsoft.com/office/officeart/2005/8/layout/pList1" loCatId="list" qsTypeId="urn:microsoft.com/office/officeart/2005/8/quickstyle/simple1" qsCatId="simple" csTypeId="urn:microsoft.com/office/officeart/2005/8/colors/accent1_2" csCatId="accent1" phldr="1"/>
      <dgm:spPr/>
    </dgm:pt>
    <dgm:pt modelId="{5481334E-F5A6-43A1-94D2-32291A528016}">
      <dgm:prSet phldrT="[Text]"/>
      <dgm:spPr/>
      <dgm:t>
        <a:bodyPr/>
        <a:lstStyle/>
        <a:p>
          <a:r>
            <a:rPr lang="en-US" dirty="0" smtClean="0"/>
            <a:t>A radiometer is deployed in a field to take soil moisture readings</a:t>
          </a:r>
          <a:endParaRPr lang="en-US" dirty="0"/>
        </a:p>
      </dgm:t>
    </dgm:pt>
    <dgm:pt modelId="{8863B104-537A-443B-9BFC-4934F1719913}" type="parTrans" cxnId="{3D767594-7ABB-4924-80F3-14FBAB9DB481}">
      <dgm:prSet/>
      <dgm:spPr/>
      <dgm:t>
        <a:bodyPr/>
        <a:lstStyle/>
        <a:p>
          <a:endParaRPr lang="en-US"/>
        </a:p>
      </dgm:t>
    </dgm:pt>
    <dgm:pt modelId="{0570E9C2-38A0-419B-A6B9-0F222C14F117}" type="sibTrans" cxnId="{3D767594-7ABB-4924-80F3-14FBAB9DB481}">
      <dgm:prSet/>
      <dgm:spPr/>
      <dgm:t>
        <a:bodyPr/>
        <a:lstStyle/>
        <a:p>
          <a:endParaRPr lang="en-US"/>
        </a:p>
      </dgm:t>
    </dgm:pt>
    <dgm:pt modelId="{BB58CDE3-197F-46BB-A387-7632D3231BD3}" type="pres">
      <dgm:prSet presAssocID="{A3B4B3CF-BC31-42AC-914A-C16A79B05006}" presName="Name0" presStyleCnt="0">
        <dgm:presLayoutVars>
          <dgm:dir/>
          <dgm:resizeHandles val="exact"/>
        </dgm:presLayoutVars>
      </dgm:prSet>
      <dgm:spPr/>
    </dgm:pt>
    <dgm:pt modelId="{BDD79A32-C51F-4AC7-AD93-B748FBB13FF8}" type="pres">
      <dgm:prSet presAssocID="{5481334E-F5A6-43A1-94D2-32291A528016}" presName="compNode" presStyleCnt="0"/>
      <dgm:spPr/>
    </dgm:pt>
    <dgm:pt modelId="{255346F5-5EDE-4FD0-AC9C-98CD741B9BAA}" type="pres">
      <dgm:prSet presAssocID="{5481334E-F5A6-43A1-94D2-32291A528016}" presName="pictRect" presStyleLbl="node1" presStyleIdx="0" presStyleCnt="1" custLinFactNeighborX="36243" custLinFactNeighborY="-434"/>
      <dgm:spPr>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dgm:spPr>
    </dgm:pt>
    <dgm:pt modelId="{B2967006-B073-48BA-871C-0385F6423AA3}" type="pres">
      <dgm:prSet presAssocID="{5481334E-F5A6-43A1-94D2-32291A528016}" presName="textRect" presStyleLbl="revTx" presStyleIdx="0" presStyleCnt="1">
        <dgm:presLayoutVars>
          <dgm:bulletEnabled val="1"/>
        </dgm:presLayoutVars>
      </dgm:prSet>
      <dgm:spPr/>
      <dgm:t>
        <a:bodyPr/>
        <a:lstStyle/>
        <a:p>
          <a:endParaRPr lang="en-US"/>
        </a:p>
      </dgm:t>
    </dgm:pt>
  </dgm:ptLst>
  <dgm:cxnLst>
    <dgm:cxn modelId="{3D767594-7ABB-4924-80F3-14FBAB9DB481}" srcId="{A3B4B3CF-BC31-42AC-914A-C16A79B05006}" destId="{5481334E-F5A6-43A1-94D2-32291A528016}" srcOrd="0" destOrd="0" parTransId="{8863B104-537A-443B-9BFC-4934F1719913}" sibTransId="{0570E9C2-38A0-419B-A6B9-0F222C14F117}"/>
    <dgm:cxn modelId="{222BC281-8997-4D82-A305-BB6A763FBA93}" type="presOf" srcId="{A3B4B3CF-BC31-42AC-914A-C16A79B05006}" destId="{BB58CDE3-197F-46BB-A387-7632D3231BD3}" srcOrd="0" destOrd="0" presId="urn:microsoft.com/office/officeart/2005/8/layout/pList1"/>
    <dgm:cxn modelId="{817A6D7E-7B89-41C0-9751-CD1B1FD969FB}" type="presOf" srcId="{5481334E-F5A6-43A1-94D2-32291A528016}" destId="{B2967006-B073-48BA-871C-0385F6423AA3}" srcOrd="0" destOrd="0" presId="urn:microsoft.com/office/officeart/2005/8/layout/pList1"/>
    <dgm:cxn modelId="{C1E9AD17-73AE-4873-B6E8-BB1579F81B04}" type="presParOf" srcId="{BB58CDE3-197F-46BB-A387-7632D3231BD3}" destId="{BDD79A32-C51F-4AC7-AD93-B748FBB13FF8}" srcOrd="0" destOrd="0" presId="urn:microsoft.com/office/officeart/2005/8/layout/pList1"/>
    <dgm:cxn modelId="{9D3F015F-3EC5-49EA-8055-ADC0A5F5BB8F}" type="presParOf" srcId="{BDD79A32-C51F-4AC7-AD93-B748FBB13FF8}" destId="{255346F5-5EDE-4FD0-AC9C-98CD741B9BAA}" srcOrd="0" destOrd="0" presId="urn:microsoft.com/office/officeart/2005/8/layout/pList1"/>
    <dgm:cxn modelId="{05A9D9F9-EF41-4CFF-90EB-04E00585F7C0}" type="presParOf" srcId="{BDD79A32-C51F-4AC7-AD93-B748FBB13FF8}" destId="{B2967006-B073-48BA-871C-0385F6423AA3}"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1AEDEC31-7A79-47F0-9B60-5B06531AE6C9}" type="doc">
      <dgm:prSet loTypeId="urn:microsoft.com/office/officeart/2005/8/layout/pList1" loCatId="list" qsTypeId="urn:microsoft.com/office/officeart/2005/8/quickstyle/simple1" qsCatId="simple" csTypeId="urn:microsoft.com/office/officeart/2005/8/colors/accent1_2" csCatId="accent1" phldr="1"/>
      <dgm:spPr/>
    </dgm:pt>
    <dgm:pt modelId="{D0770847-09DE-4033-9ED3-430F2BD5446D}">
      <dgm:prSet phldrT="[Text]"/>
      <dgm:spPr/>
      <dgm:t>
        <a:bodyPr/>
        <a:lstStyle/>
        <a:p>
          <a:r>
            <a:rPr lang="en-US" dirty="0" smtClean="0"/>
            <a:t>Data is recorded with the SDR-based radiometer.  Both total power and the I and Q data is saved</a:t>
          </a:r>
          <a:endParaRPr lang="en-US" dirty="0"/>
        </a:p>
      </dgm:t>
    </dgm:pt>
    <dgm:pt modelId="{E1E3262F-8615-4CD0-B5AC-659DEB7AFC78}" type="parTrans" cxnId="{0B21A4C9-DA8A-4373-9797-467F484FB002}">
      <dgm:prSet/>
      <dgm:spPr/>
      <dgm:t>
        <a:bodyPr/>
        <a:lstStyle/>
        <a:p>
          <a:endParaRPr lang="en-US"/>
        </a:p>
      </dgm:t>
    </dgm:pt>
    <dgm:pt modelId="{8C6EFD66-29EE-4F67-B4CB-62B618F1901C}" type="sibTrans" cxnId="{0B21A4C9-DA8A-4373-9797-467F484FB002}">
      <dgm:prSet/>
      <dgm:spPr/>
      <dgm:t>
        <a:bodyPr/>
        <a:lstStyle/>
        <a:p>
          <a:endParaRPr lang="en-US"/>
        </a:p>
      </dgm:t>
    </dgm:pt>
    <dgm:pt modelId="{B7AB165E-C344-4931-B4BB-D8C4486F9096}" type="pres">
      <dgm:prSet presAssocID="{1AEDEC31-7A79-47F0-9B60-5B06531AE6C9}" presName="Name0" presStyleCnt="0">
        <dgm:presLayoutVars>
          <dgm:dir/>
          <dgm:resizeHandles val="exact"/>
        </dgm:presLayoutVars>
      </dgm:prSet>
      <dgm:spPr/>
    </dgm:pt>
    <dgm:pt modelId="{A87D56F8-D3FE-42A9-AD2A-8F04C90719F4}" type="pres">
      <dgm:prSet presAssocID="{D0770847-09DE-4033-9ED3-430F2BD5446D}" presName="compNode" presStyleCnt="0"/>
      <dgm:spPr/>
    </dgm:pt>
    <dgm:pt modelId="{81089346-CBB0-4456-B287-DAD9ABB58327}" type="pres">
      <dgm:prSet presAssocID="{D0770847-09DE-4033-9ED3-430F2BD5446D}"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DD00B24-3873-4C67-93FC-A5D30A4CED9A}" type="pres">
      <dgm:prSet presAssocID="{D0770847-09DE-4033-9ED3-430F2BD5446D}" presName="textRect" presStyleLbl="revTx" presStyleIdx="0" presStyleCnt="1">
        <dgm:presLayoutVars>
          <dgm:bulletEnabled val="1"/>
        </dgm:presLayoutVars>
      </dgm:prSet>
      <dgm:spPr/>
      <dgm:t>
        <a:bodyPr/>
        <a:lstStyle/>
        <a:p>
          <a:endParaRPr lang="en-US"/>
        </a:p>
      </dgm:t>
    </dgm:pt>
  </dgm:ptLst>
  <dgm:cxnLst>
    <dgm:cxn modelId="{655DF444-0B76-408D-85E6-295BA57B6D68}" type="presOf" srcId="{1AEDEC31-7A79-47F0-9B60-5B06531AE6C9}" destId="{B7AB165E-C344-4931-B4BB-D8C4486F9096}" srcOrd="0" destOrd="0" presId="urn:microsoft.com/office/officeart/2005/8/layout/pList1"/>
    <dgm:cxn modelId="{0B21A4C9-DA8A-4373-9797-467F484FB002}" srcId="{1AEDEC31-7A79-47F0-9B60-5B06531AE6C9}" destId="{D0770847-09DE-4033-9ED3-430F2BD5446D}" srcOrd="0" destOrd="0" parTransId="{E1E3262F-8615-4CD0-B5AC-659DEB7AFC78}" sibTransId="{8C6EFD66-29EE-4F67-B4CB-62B618F1901C}"/>
    <dgm:cxn modelId="{87029D1B-CB0E-46CC-8011-75D1D4FC9FAC}" type="presOf" srcId="{D0770847-09DE-4033-9ED3-430F2BD5446D}" destId="{6DD00B24-3873-4C67-93FC-A5D30A4CED9A}" srcOrd="0" destOrd="0" presId="urn:microsoft.com/office/officeart/2005/8/layout/pList1"/>
    <dgm:cxn modelId="{AB63C0F7-54F3-4C30-9690-C09BBAAECADB}" type="presParOf" srcId="{B7AB165E-C344-4931-B4BB-D8C4486F9096}" destId="{A87D56F8-D3FE-42A9-AD2A-8F04C90719F4}" srcOrd="0" destOrd="0" presId="urn:microsoft.com/office/officeart/2005/8/layout/pList1"/>
    <dgm:cxn modelId="{C8F6EF5E-89B5-42E0-B438-708D99CDCA4F}" type="presParOf" srcId="{A87D56F8-D3FE-42A9-AD2A-8F04C90719F4}" destId="{81089346-CBB0-4456-B287-DAD9ABB58327}" srcOrd="0" destOrd="0" presId="urn:microsoft.com/office/officeart/2005/8/layout/pList1"/>
    <dgm:cxn modelId="{3FB33872-E3B7-4F89-BD8E-C335BEBD8641}" type="presParOf" srcId="{A87D56F8-D3FE-42A9-AD2A-8F04C90719F4}" destId="{6DD00B24-3873-4C67-93FC-A5D30A4CED9A}"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9609DE-84A7-4B1A-993C-7724B3EA57E7}" type="doc">
      <dgm:prSet loTypeId="urn:microsoft.com/office/officeart/2005/8/layout/pList1" loCatId="list" qsTypeId="urn:microsoft.com/office/officeart/2005/8/quickstyle/simple1" qsCatId="simple" csTypeId="urn:microsoft.com/office/officeart/2005/8/colors/accent1_2" csCatId="accent1" phldr="1"/>
      <dgm:spPr/>
    </dgm:pt>
    <dgm:pt modelId="{705AF0C9-C8DE-4A87-94D5-018EF6A5BB83}">
      <dgm:prSet phldrT="[Text]" custT="1"/>
      <dgm:spPr/>
      <dgm:t>
        <a:bodyPr/>
        <a:lstStyle/>
        <a:p>
          <a:r>
            <a:rPr lang="en-US" sz="2200" b="0" i="0" dirty="0" smtClean="0"/>
            <a:t>NRAO VLA</a:t>
          </a:r>
        </a:p>
        <a:p>
          <a:r>
            <a:rPr lang="en-US" sz="1200" b="0" i="0" dirty="0" smtClean="0"/>
            <a:t>Image courtesy of NRAO/AUI</a:t>
          </a:r>
          <a:endParaRPr lang="en-US" sz="1200" dirty="0"/>
        </a:p>
      </dgm:t>
    </dgm:pt>
    <dgm:pt modelId="{B4302B95-687F-4A40-87DA-C0744B4FBAC7}" type="parTrans" cxnId="{270D5D7F-C001-444F-9AD6-BD86C85A6FE9}">
      <dgm:prSet/>
      <dgm:spPr/>
      <dgm:t>
        <a:bodyPr/>
        <a:lstStyle/>
        <a:p>
          <a:endParaRPr lang="en-US"/>
        </a:p>
      </dgm:t>
    </dgm:pt>
    <dgm:pt modelId="{2668F6F0-FB15-4D3D-A9C1-3E88A99FD47E}" type="sibTrans" cxnId="{270D5D7F-C001-444F-9AD6-BD86C85A6FE9}">
      <dgm:prSet/>
      <dgm:spPr/>
      <dgm:t>
        <a:bodyPr/>
        <a:lstStyle/>
        <a:p>
          <a:endParaRPr lang="en-US"/>
        </a:p>
      </dgm:t>
    </dgm:pt>
    <dgm:pt modelId="{900A4B13-B505-43EF-A149-B6AFA8054BDA}" type="pres">
      <dgm:prSet presAssocID="{779609DE-84A7-4B1A-993C-7724B3EA57E7}" presName="Name0" presStyleCnt="0">
        <dgm:presLayoutVars>
          <dgm:dir/>
          <dgm:resizeHandles val="exact"/>
        </dgm:presLayoutVars>
      </dgm:prSet>
      <dgm:spPr/>
    </dgm:pt>
    <dgm:pt modelId="{8DCAA3E0-D85C-4A52-99C8-FAB52CF4B4CD}" type="pres">
      <dgm:prSet presAssocID="{705AF0C9-C8DE-4A87-94D5-018EF6A5BB83}" presName="compNode" presStyleCnt="0"/>
      <dgm:spPr/>
    </dgm:pt>
    <dgm:pt modelId="{FF75B548-8F97-4EE2-A10D-DD36ADD748C0}" type="pres">
      <dgm:prSet presAssocID="{705AF0C9-C8DE-4A87-94D5-018EF6A5BB83}"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dgm:spPr>
    </dgm:pt>
    <dgm:pt modelId="{B0CE382E-3784-4145-91EF-B91AF412F221}" type="pres">
      <dgm:prSet presAssocID="{705AF0C9-C8DE-4A87-94D5-018EF6A5BB83}" presName="textRect" presStyleLbl="revTx" presStyleIdx="0" presStyleCnt="1">
        <dgm:presLayoutVars>
          <dgm:bulletEnabled val="1"/>
        </dgm:presLayoutVars>
      </dgm:prSet>
      <dgm:spPr/>
      <dgm:t>
        <a:bodyPr/>
        <a:lstStyle/>
        <a:p>
          <a:endParaRPr lang="en-US"/>
        </a:p>
      </dgm:t>
    </dgm:pt>
  </dgm:ptLst>
  <dgm:cxnLst>
    <dgm:cxn modelId="{AB226707-5B8A-4A77-963D-99828D0A83EC}" type="presOf" srcId="{705AF0C9-C8DE-4A87-94D5-018EF6A5BB83}" destId="{B0CE382E-3784-4145-91EF-B91AF412F221}" srcOrd="0" destOrd="0" presId="urn:microsoft.com/office/officeart/2005/8/layout/pList1"/>
    <dgm:cxn modelId="{AADF0B60-8509-4D45-93A2-5D752EF8299B}" type="presOf" srcId="{779609DE-84A7-4B1A-993C-7724B3EA57E7}" destId="{900A4B13-B505-43EF-A149-B6AFA8054BDA}" srcOrd="0" destOrd="0" presId="urn:microsoft.com/office/officeart/2005/8/layout/pList1"/>
    <dgm:cxn modelId="{270D5D7F-C001-444F-9AD6-BD86C85A6FE9}" srcId="{779609DE-84A7-4B1A-993C-7724B3EA57E7}" destId="{705AF0C9-C8DE-4A87-94D5-018EF6A5BB83}" srcOrd="0" destOrd="0" parTransId="{B4302B95-687F-4A40-87DA-C0744B4FBAC7}" sibTransId="{2668F6F0-FB15-4D3D-A9C1-3E88A99FD47E}"/>
    <dgm:cxn modelId="{0D20A586-785A-42CE-AEAB-0A1DBF033E45}" type="presParOf" srcId="{900A4B13-B505-43EF-A149-B6AFA8054BDA}" destId="{8DCAA3E0-D85C-4A52-99C8-FAB52CF4B4CD}" srcOrd="0" destOrd="0" presId="urn:microsoft.com/office/officeart/2005/8/layout/pList1"/>
    <dgm:cxn modelId="{5D3A326E-3ADB-43CD-AE8F-24C20DABA3B2}" type="presParOf" srcId="{8DCAA3E0-D85C-4A52-99C8-FAB52CF4B4CD}" destId="{FF75B548-8F97-4EE2-A10D-DD36ADD748C0}" srcOrd="0" destOrd="0" presId="urn:microsoft.com/office/officeart/2005/8/layout/pList1"/>
    <dgm:cxn modelId="{14998FCE-2F79-4601-A426-D901D87DCB04}" type="presParOf" srcId="{8DCAA3E0-D85C-4A52-99C8-FAB52CF4B4CD}" destId="{B0CE382E-3784-4145-91EF-B91AF412F221}"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F280E5F-9C45-4D30-BE90-7D4351E0CE2F}" type="doc">
      <dgm:prSet loTypeId="urn:microsoft.com/office/officeart/2005/8/layout/pList1" loCatId="list" qsTypeId="urn:microsoft.com/office/officeart/2005/8/quickstyle/simple1" qsCatId="simple" csTypeId="urn:microsoft.com/office/officeart/2005/8/colors/accent1_2" csCatId="accent1" phldr="1"/>
      <dgm:spPr/>
    </dgm:pt>
    <dgm:pt modelId="{794B0440-FEE8-4DF6-BE4A-420F826BC54B}">
      <dgm:prSet phldrT="[Text]"/>
      <dgm:spPr/>
      <dgm:t>
        <a:bodyPr/>
        <a:lstStyle/>
        <a:p>
          <a:r>
            <a:rPr lang="en-US" dirty="0" smtClean="0"/>
            <a:t>After the experiment, the data is examined.  The data is inconsistent and indicates a problem.  Further analysis is needed</a:t>
          </a:r>
          <a:endParaRPr lang="en-US" dirty="0"/>
        </a:p>
      </dgm:t>
    </dgm:pt>
    <dgm:pt modelId="{2F6C801B-8711-494B-ACF8-ADA595E66AB3}" type="parTrans" cxnId="{A744C16D-AE75-492A-AF71-7C1BDFA18CFC}">
      <dgm:prSet/>
      <dgm:spPr/>
      <dgm:t>
        <a:bodyPr/>
        <a:lstStyle/>
        <a:p>
          <a:endParaRPr lang="en-US"/>
        </a:p>
      </dgm:t>
    </dgm:pt>
    <dgm:pt modelId="{8B76ECB6-6133-4F29-AF31-D5409D212CC5}" type="sibTrans" cxnId="{A744C16D-AE75-492A-AF71-7C1BDFA18CFC}">
      <dgm:prSet/>
      <dgm:spPr/>
      <dgm:t>
        <a:bodyPr/>
        <a:lstStyle/>
        <a:p>
          <a:endParaRPr lang="en-US"/>
        </a:p>
      </dgm:t>
    </dgm:pt>
    <dgm:pt modelId="{3480C080-97F2-4B34-A397-ED2F44F19C0D}" type="pres">
      <dgm:prSet presAssocID="{AF280E5F-9C45-4D30-BE90-7D4351E0CE2F}" presName="Name0" presStyleCnt="0">
        <dgm:presLayoutVars>
          <dgm:dir/>
          <dgm:resizeHandles val="exact"/>
        </dgm:presLayoutVars>
      </dgm:prSet>
      <dgm:spPr/>
    </dgm:pt>
    <dgm:pt modelId="{BB86FBB4-8312-4ED7-B5B8-91B87A1150E3}" type="pres">
      <dgm:prSet presAssocID="{794B0440-FEE8-4DF6-BE4A-420F826BC54B}" presName="compNode" presStyleCnt="0"/>
      <dgm:spPr/>
    </dgm:pt>
    <dgm:pt modelId="{DDCDA500-A091-4F17-8F8E-D77E30F09B40}" type="pres">
      <dgm:prSet presAssocID="{794B0440-FEE8-4DF6-BE4A-420F826BC54B}" presName="pictRect" presStyleLbl="node1" presStyleIdx="0" presStyleCnt="1" custLinFactNeighborX="4551" custLinFactNeighborY="-1194"/>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5891" r="-14109"/>
          </a:stretch>
        </a:blipFill>
      </dgm:spPr>
    </dgm:pt>
    <dgm:pt modelId="{31BB16D1-5665-42B4-82D2-EDB7C7446FB0}" type="pres">
      <dgm:prSet presAssocID="{794B0440-FEE8-4DF6-BE4A-420F826BC54B}" presName="textRect" presStyleLbl="revTx" presStyleIdx="0" presStyleCnt="1">
        <dgm:presLayoutVars>
          <dgm:bulletEnabled val="1"/>
        </dgm:presLayoutVars>
      </dgm:prSet>
      <dgm:spPr/>
      <dgm:t>
        <a:bodyPr/>
        <a:lstStyle/>
        <a:p>
          <a:endParaRPr lang="en-US"/>
        </a:p>
      </dgm:t>
    </dgm:pt>
  </dgm:ptLst>
  <dgm:cxnLst>
    <dgm:cxn modelId="{A744C16D-AE75-492A-AF71-7C1BDFA18CFC}" srcId="{AF280E5F-9C45-4D30-BE90-7D4351E0CE2F}" destId="{794B0440-FEE8-4DF6-BE4A-420F826BC54B}" srcOrd="0" destOrd="0" parTransId="{2F6C801B-8711-494B-ACF8-ADA595E66AB3}" sibTransId="{8B76ECB6-6133-4F29-AF31-D5409D212CC5}"/>
    <dgm:cxn modelId="{FA3CBFBE-87FE-4721-B2BE-060125EB9821}" type="presOf" srcId="{AF280E5F-9C45-4D30-BE90-7D4351E0CE2F}" destId="{3480C080-97F2-4B34-A397-ED2F44F19C0D}" srcOrd="0" destOrd="0" presId="urn:microsoft.com/office/officeart/2005/8/layout/pList1"/>
    <dgm:cxn modelId="{F6BEFC9F-4A8A-4E19-A21C-8C28906BEB48}" type="presOf" srcId="{794B0440-FEE8-4DF6-BE4A-420F826BC54B}" destId="{31BB16D1-5665-42B4-82D2-EDB7C7446FB0}" srcOrd="0" destOrd="0" presId="urn:microsoft.com/office/officeart/2005/8/layout/pList1"/>
    <dgm:cxn modelId="{583CE3F2-2F01-4906-B3FE-5E8BFA800C72}" type="presParOf" srcId="{3480C080-97F2-4B34-A397-ED2F44F19C0D}" destId="{BB86FBB4-8312-4ED7-B5B8-91B87A1150E3}" srcOrd="0" destOrd="0" presId="urn:microsoft.com/office/officeart/2005/8/layout/pList1"/>
    <dgm:cxn modelId="{5631B1DB-ABE1-4D0D-A40E-CA4DD2E39158}" type="presParOf" srcId="{BB86FBB4-8312-4ED7-B5B8-91B87A1150E3}" destId="{DDCDA500-A091-4F17-8F8E-D77E30F09B40}" srcOrd="0" destOrd="0" presId="urn:microsoft.com/office/officeart/2005/8/layout/pList1"/>
    <dgm:cxn modelId="{604F3FE7-395C-478B-9E1C-9FF9F175CE1C}" type="presParOf" srcId="{BB86FBB4-8312-4ED7-B5B8-91B87A1150E3}" destId="{31BB16D1-5665-42B4-82D2-EDB7C7446FB0}"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41FC3472-D80D-4A86-B455-BEFB4D8CAD62}" type="doc">
      <dgm:prSet loTypeId="urn:microsoft.com/office/officeart/2005/8/layout/pList1" loCatId="list" qsTypeId="urn:microsoft.com/office/officeart/2005/8/quickstyle/simple1" qsCatId="simple" csTypeId="urn:microsoft.com/office/officeart/2005/8/colors/accent1_2" csCatId="accent1" phldr="1"/>
      <dgm:spPr/>
    </dgm:pt>
    <dgm:pt modelId="{8727FDA4-2B29-434D-AE0C-E338F74386DC}">
      <dgm:prSet phldrT="[Text]"/>
      <dgm:spPr/>
      <dgm:t>
        <a:bodyPr/>
        <a:lstStyle/>
        <a:p>
          <a:r>
            <a:rPr lang="en-US" dirty="0" smtClean="0"/>
            <a:t>A filter is designed in </a:t>
          </a:r>
          <a:r>
            <a:rPr lang="en-US" dirty="0" err="1" smtClean="0"/>
            <a:t>GNURadio</a:t>
          </a:r>
          <a:r>
            <a:rPr lang="en-US" dirty="0" smtClean="0"/>
            <a:t> to notch out the offending signal</a:t>
          </a:r>
          <a:endParaRPr lang="en-US" dirty="0"/>
        </a:p>
      </dgm:t>
    </dgm:pt>
    <dgm:pt modelId="{8CE0B7AC-5B52-4210-8A03-9B49D432097B}" type="parTrans" cxnId="{057E53DB-4155-499C-B8DA-31598E16E8D4}">
      <dgm:prSet/>
      <dgm:spPr/>
      <dgm:t>
        <a:bodyPr/>
        <a:lstStyle/>
        <a:p>
          <a:endParaRPr lang="en-US"/>
        </a:p>
      </dgm:t>
    </dgm:pt>
    <dgm:pt modelId="{D226EF0C-5F61-437B-A17F-7A274A04554F}" type="sibTrans" cxnId="{057E53DB-4155-499C-B8DA-31598E16E8D4}">
      <dgm:prSet/>
      <dgm:spPr/>
      <dgm:t>
        <a:bodyPr/>
        <a:lstStyle/>
        <a:p>
          <a:endParaRPr lang="en-US"/>
        </a:p>
      </dgm:t>
    </dgm:pt>
    <dgm:pt modelId="{0BB03B2C-3F1A-4827-B3EB-9322B4272B65}" type="pres">
      <dgm:prSet presAssocID="{41FC3472-D80D-4A86-B455-BEFB4D8CAD62}" presName="Name0" presStyleCnt="0">
        <dgm:presLayoutVars>
          <dgm:dir/>
          <dgm:resizeHandles val="exact"/>
        </dgm:presLayoutVars>
      </dgm:prSet>
      <dgm:spPr/>
    </dgm:pt>
    <dgm:pt modelId="{82A3EA4B-943B-462C-AC50-BF11BAE213B8}" type="pres">
      <dgm:prSet presAssocID="{8727FDA4-2B29-434D-AE0C-E338F74386DC}" presName="compNode" presStyleCnt="0"/>
      <dgm:spPr/>
    </dgm:pt>
    <dgm:pt modelId="{595E6FD0-669F-49B2-AF03-E52C8C643F0B}" type="pres">
      <dgm:prSet presAssocID="{8727FDA4-2B29-434D-AE0C-E338F74386DC}"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dgm:spPr>
    </dgm:pt>
    <dgm:pt modelId="{F24623A1-81D4-484F-85FD-703A462AA4F9}" type="pres">
      <dgm:prSet presAssocID="{8727FDA4-2B29-434D-AE0C-E338F74386DC}" presName="textRect" presStyleLbl="revTx" presStyleIdx="0" presStyleCnt="1" custScaleX="121676">
        <dgm:presLayoutVars>
          <dgm:bulletEnabled val="1"/>
        </dgm:presLayoutVars>
      </dgm:prSet>
      <dgm:spPr/>
      <dgm:t>
        <a:bodyPr/>
        <a:lstStyle/>
        <a:p>
          <a:endParaRPr lang="en-US"/>
        </a:p>
      </dgm:t>
    </dgm:pt>
  </dgm:ptLst>
  <dgm:cxnLst>
    <dgm:cxn modelId="{057E53DB-4155-499C-B8DA-31598E16E8D4}" srcId="{41FC3472-D80D-4A86-B455-BEFB4D8CAD62}" destId="{8727FDA4-2B29-434D-AE0C-E338F74386DC}" srcOrd="0" destOrd="0" parTransId="{8CE0B7AC-5B52-4210-8A03-9B49D432097B}" sibTransId="{D226EF0C-5F61-437B-A17F-7A274A04554F}"/>
    <dgm:cxn modelId="{5B347353-BB5C-49EF-9D1A-2139C2A39C63}" type="presOf" srcId="{8727FDA4-2B29-434D-AE0C-E338F74386DC}" destId="{F24623A1-81D4-484F-85FD-703A462AA4F9}" srcOrd="0" destOrd="0" presId="urn:microsoft.com/office/officeart/2005/8/layout/pList1"/>
    <dgm:cxn modelId="{227970DB-2EAB-419E-82D9-1AABC1606669}" type="presOf" srcId="{41FC3472-D80D-4A86-B455-BEFB4D8CAD62}" destId="{0BB03B2C-3F1A-4827-B3EB-9322B4272B65}" srcOrd="0" destOrd="0" presId="urn:microsoft.com/office/officeart/2005/8/layout/pList1"/>
    <dgm:cxn modelId="{A0C28C0E-167B-4B11-B18D-B3213820669E}" type="presParOf" srcId="{0BB03B2C-3F1A-4827-B3EB-9322B4272B65}" destId="{82A3EA4B-943B-462C-AC50-BF11BAE213B8}" srcOrd="0" destOrd="0" presId="urn:microsoft.com/office/officeart/2005/8/layout/pList1"/>
    <dgm:cxn modelId="{3A1C2546-7A39-429A-BC1A-03DB2600671C}" type="presParOf" srcId="{82A3EA4B-943B-462C-AC50-BF11BAE213B8}" destId="{595E6FD0-669F-49B2-AF03-E52C8C643F0B}" srcOrd="0" destOrd="0" presId="urn:microsoft.com/office/officeart/2005/8/layout/pList1"/>
    <dgm:cxn modelId="{A2A5B0AB-1EC8-4BD7-B810-A79D503A997B}" type="presParOf" srcId="{82A3EA4B-943B-462C-AC50-BF11BAE213B8}" destId="{F24623A1-81D4-484F-85FD-703A462AA4F9}"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4397A70C-68FD-45BA-AE8B-A45EAA30697F}" type="doc">
      <dgm:prSet loTypeId="urn:microsoft.com/office/officeart/2005/8/layout/pList1" loCatId="list" qsTypeId="urn:microsoft.com/office/officeart/2005/8/quickstyle/simple1" qsCatId="simple" csTypeId="urn:microsoft.com/office/officeart/2005/8/colors/accent1_2" csCatId="accent1" phldr="1"/>
      <dgm:spPr/>
    </dgm:pt>
    <dgm:pt modelId="{5A22D7CF-6D70-438B-BC11-55AF866F1CC2}">
      <dgm:prSet phldrT="[Text]"/>
      <dgm:spPr/>
      <dgm:t>
        <a:bodyPr/>
        <a:lstStyle/>
        <a:p>
          <a:r>
            <a:rPr lang="en-US" dirty="0" smtClean="0"/>
            <a:t>The I/Q data is played back and examined on the spectrum analyzer window of our program.  An interfering signal can clearly be seen at 1.406 GHz</a:t>
          </a:r>
          <a:endParaRPr lang="en-US" dirty="0"/>
        </a:p>
      </dgm:t>
    </dgm:pt>
    <dgm:pt modelId="{88BD9E15-BED2-4E73-9A64-8E82B7B00CD7}" type="parTrans" cxnId="{CB1F92DD-939A-4DE8-AAEC-25014A16D3BC}">
      <dgm:prSet/>
      <dgm:spPr/>
      <dgm:t>
        <a:bodyPr/>
        <a:lstStyle/>
        <a:p>
          <a:endParaRPr lang="en-US"/>
        </a:p>
      </dgm:t>
    </dgm:pt>
    <dgm:pt modelId="{F83E6C57-32BB-4F75-9BC4-2374731AD80D}" type="sibTrans" cxnId="{CB1F92DD-939A-4DE8-AAEC-25014A16D3BC}">
      <dgm:prSet/>
      <dgm:spPr/>
      <dgm:t>
        <a:bodyPr/>
        <a:lstStyle/>
        <a:p>
          <a:endParaRPr lang="en-US"/>
        </a:p>
      </dgm:t>
    </dgm:pt>
    <dgm:pt modelId="{C7B0FD08-7BBC-4750-9394-C4082940886E}" type="pres">
      <dgm:prSet presAssocID="{4397A70C-68FD-45BA-AE8B-A45EAA30697F}" presName="Name0" presStyleCnt="0">
        <dgm:presLayoutVars>
          <dgm:dir/>
          <dgm:resizeHandles val="exact"/>
        </dgm:presLayoutVars>
      </dgm:prSet>
      <dgm:spPr/>
    </dgm:pt>
    <dgm:pt modelId="{D9C4AB67-DE87-43CD-B954-A03199DB8F9A}" type="pres">
      <dgm:prSet presAssocID="{5A22D7CF-6D70-438B-BC11-55AF866F1CC2}" presName="compNode" presStyleCnt="0"/>
      <dgm:spPr/>
    </dgm:pt>
    <dgm:pt modelId="{9C26461A-DD1A-4C95-8A98-C3F8CAA7E548}" type="pres">
      <dgm:prSet presAssocID="{5A22D7CF-6D70-438B-BC11-55AF866F1CC2}"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dgm:spPr>
    </dgm:pt>
    <dgm:pt modelId="{107C13AC-A1AB-493C-9F09-083F65BB39BB}" type="pres">
      <dgm:prSet presAssocID="{5A22D7CF-6D70-438B-BC11-55AF866F1CC2}" presName="textRect" presStyleLbl="revTx" presStyleIdx="0" presStyleCnt="1" custScaleX="116871">
        <dgm:presLayoutVars>
          <dgm:bulletEnabled val="1"/>
        </dgm:presLayoutVars>
      </dgm:prSet>
      <dgm:spPr/>
      <dgm:t>
        <a:bodyPr/>
        <a:lstStyle/>
        <a:p>
          <a:endParaRPr lang="en-US"/>
        </a:p>
      </dgm:t>
    </dgm:pt>
  </dgm:ptLst>
  <dgm:cxnLst>
    <dgm:cxn modelId="{175046B1-8695-40F7-94C5-228698E1EA67}" type="presOf" srcId="{5A22D7CF-6D70-438B-BC11-55AF866F1CC2}" destId="{107C13AC-A1AB-493C-9F09-083F65BB39BB}" srcOrd="0" destOrd="0" presId="urn:microsoft.com/office/officeart/2005/8/layout/pList1"/>
    <dgm:cxn modelId="{0442E121-F9C2-45AA-8812-457508A28F77}" type="presOf" srcId="{4397A70C-68FD-45BA-AE8B-A45EAA30697F}" destId="{C7B0FD08-7BBC-4750-9394-C4082940886E}" srcOrd="0" destOrd="0" presId="urn:microsoft.com/office/officeart/2005/8/layout/pList1"/>
    <dgm:cxn modelId="{CB1F92DD-939A-4DE8-AAEC-25014A16D3BC}" srcId="{4397A70C-68FD-45BA-AE8B-A45EAA30697F}" destId="{5A22D7CF-6D70-438B-BC11-55AF866F1CC2}" srcOrd="0" destOrd="0" parTransId="{88BD9E15-BED2-4E73-9A64-8E82B7B00CD7}" sibTransId="{F83E6C57-32BB-4F75-9BC4-2374731AD80D}"/>
    <dgm:cxn modelId="{14550E9A-0174-4D17-9539-940A5B6734C8}" type="presParOf" srcId="{C7B0FD08-7BBC-4750-9394-C4082940886E}" destId="{D9C4AB67-DE87-43CD-B954-A03199DB8F9A}" srcOrd="0" destOrd="0" presId="urn:microsoft.com/office/officeart/2005/8/layout/pList1"/>
    <dgm:cxn modelId="{B4B63357-45E8-4CFF-947F-9F565D3985B5}" type="presParOf" srcId="{D9C4AB67-DE87-43CD-B954-A03199DB8F9A}" destId="{9C26461A-DD1A-4C95-8A98-C3F8CAA7E548}" srcOrd="0" destOrd="0" presId="urn:microsoft.com/office/officeart/2005/8/layout/pList1"/>
    <dgm:cxn modelId="{B92EAD94-3060-403D-995B-6093BF18B827}" type="presParOf" srcId="{D9C4AB67-DE87-43CD-B954-A03199DB8F9A}" destId="{107C13AC-A1AB-493C-9F09-083F65BB39BB}"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114AAB46-DCE8-4749-9278-24DDA44201AA}" type="doc">
      <dgm:prSet loTypeId="urn:microsoft.com/office/officeart/2005/8/layout/pList1" loCatId="list" qsTypeId="urn:microsoft.com/office/officeart/2005/8/quickstyle/simple1" qsCatId="simple" csTypeId="urn:microsoft.com/office/officeart/2005/8/colors/accent1_2" csCatId="accent1" phldr="1"/>
      <dgm:spPr/>
    </dgm:pt>
    <dgm:pt modelId="{096FF1AE-95B5-497C-AC33-9672BF6C1099}">
      <dgm:prSet phldrT="[Text]"/>
      <dgm:spPr/>
      <dgm:t>
        <a:bodyPr/>
        <a:lstStyle/>
        <a:p>
          <a:r>
            <a:rPr lang="en-US" dirty="0" smtClean="0"/>
            <a:t>The experiment is played back through </a:t>
          </a:r>
          <a:r>
            <a:rPr lang="en-US" dirty="0" err="1" smtClean="0"/>
            <a:t>GNURadio</a:t>
          </a:r>
          <a:r>
            <a:rPr lang="en-US" dirty="0" smtClean="0"/>
            <a:t> but with the filter turned on</a:t>
          </a:r>
          <a:endParaRPr lang="en-US" dirty="0"/>
        </a:p>
      </dgm:t>
    </dgm:pt>
    <dgm:pt modelId="{275311E7-473C-467F-9921-06B6C86440FD}" type="parTrans" cxnId="{E2CD333E-3C35-462D-BAAB-586AA5A0DFF6}">
      <dgm:prSet/>
      <dgm:spPr/>
      <dgm:t>
        <a:bodyPr/>
        <a:lstStyle/>
        <a:p>
          <a:endParaRPr lang="en-US"/>
        </a:p>
      </dgm:t>
    </dgm:pt>
    <dgm:pt modelId="{A40F4734-5829-4FE0-A8FD-D05A605CEB2D}" type="sibTrans" cxnId="{E2CD333E-3C35-462D-BAAB-586AA5A0DFF6}">
      <dgm:prSet/>
      <dgm:spPr/>
      <dgm:t>
        <a:bodyPr/>
        <a:lstStyle/>
        <a:p>
          <a:endParaRPr lang="en-US"/>
        </a:p>
      </dgm:t>
    </dgm:pt>
    <dgm:pt modelId="{55ED0E15-54E8-4612-BAA5-F98475B259E6}" type="pres">
      <dgm:prSet presAssocID="{114AAB46-DCE8-4749-9278-24DDA44201AA}" presName="Name0" presStyleCnt="0">
        <dgm:presLayoutVars>
          <dgm:dir/>
          <dgm:resizeHandles val="exact"/>
        </dgm:presLayoutVars>
      </dgm:prSet>
      <dgm:spPr/>
    </dgm:pt>
    <dgm:pt modelId="{8B979A11-A6B9-41B8-AAB7-1C9E639E1433}" type="pres">
      <dgm:prSet presAssocID="{096FF1AE-95B5-497C-AC33-9672BF6C1099}" presName="compNode" presStyleCnt="0"/>
      <dgm:spPr/>
    </dgm:pt>
    <dgm:pt modelId="{88AA4E84-D92B-4352-BEF8-0A9859052791}" type="pres">
      <dgm:prSet presAssocID="{096FF1AE-95B5-497C-AC33-9672BF6C1099}" presName="pictRect" presStyleLbl="node1" presStyleIdx="0" presStyleCnt="1" custScaleX="109099" custScaleY="103980"/>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dgm:spPr>
    </dgm:pt>
    <dgm:pt modelId="{2DCDC40F-BB14-401A-BD7F-99072ADD3AFF}" type="pres">
      <dgm:prSet presAssocID="{096FF1AE-95B5-497C-AC33-9672BF6C1099}" presName="textRect" presStyleLbl="revTx" presStyleIdx="0" presStyleCnt="1" custScaleX="116182">
        <dgm:presLayoutVars>
          <dgm:bulletEnabled val="1"/>
        </dgm:presLayoutVars>
      </dgm:prSet>
      <dgm:spPr/>
      <dgm:t>
        <a:bodyPr/>
        <a:lstStyle/>
        <a:p>
          <a:endParaRPr lang="en-US"/>
        </a:p>
      </dgm:t>
    </dgm:pt>
  </dgm:ptLst>
  <dgm:cxnLst>
    <dgm:cxn modelId="{5D7E8CFB-999B-42E1-8948-98C022AFAF54}" type="presOf" srcId="{096FF1AE-95B5-497C-AC33-9672BF6C1099}" destId="{2DCDC40F-BB14-401A-BD7F-99072ADD3AFF}" srcOrd="0" destOrd="0" presId="urn:microsoft.com/office/officeart/2005/8/layout/pList1"/>
    <dgm:cxn modelId="{56C169C2-AD36-4E4A-A094-C14D781FB09D}" type="presOf" srcId="{114AAB46-DCE8-4749-9278-24DDA44201AA}" destId="{55ED0E15-54E8-4612-BAA5-F98475B259E6}" srcOrd="0" destOrd="0" presId="urn:microsoft.com/office/officeart/2005/8/layout/pList1"/>
    <dgm:cxn modelId="{E2CD333E-3C35-462D-BAAB-586AA5A0DFF6}" srcId="{114AAB46-DCE8-4749-9278-24DDA44201AA}" destId="{096FF1AE-95B5-497C-AC33-9672BF6C1099}" srcOrd="0" destOrd="0" parTransId="{275311E7-473C-467F-9921-06B6C86440FD}" sibTransId="{A40F4734-5829-4FE0-A8FD-D05A605CEB2D}"/>
    <dgm:cxn modelId="{5EEE84A9-E8AB-4712-A5E6-B287D61F7FAB}" type="presParOf" srcId="{55ED0E15-54E8-4612-BAA5-F98475B259E6}" destId="{8B979A11-A6B9-41B8-AAB7-1C9E639E1433}" srcOrd="0" destOrd="0" presId="urn:microsoft.com/office/officeart/2005/8/layout/pList1"/>
    <dgm:cxn modelId="{8B3972D6-6F85-4D4C-AD30-F9D129A0ED24}" type="presParOf" srcId="{8B979A11-A6B9-41B8-AAB7-1C9E639E1433}" destId="{88AA4E84-D92B-4352-BEF8-0A9859052791}" srcOrd="0" destOrd="0" presId="urn:microsoft.com/office/officeart/2005/8/layout/pList1"/>
    <dgm:cxn modelId="{32857628-6A4A-4184-AEA9-74E9002F3F8C}" type="presParOf" srcId="{8B979A11-A6B9-41B8-AAB7-1C9E639E1433}" destId="{2DCDC40F-BB14-401A-BD7F-99072ADD3AFF}"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48182D4-5B5C-4AC0-8F3F-EBD6ADE785C8}" type="doc">
      <dgm:prSet loTypeId="urn:microsoft.com/office/officeart/2005/8/layout/pList1" loCatId="list" qsTypeId="urn:microsoft.com/office/officeart/2005/8/quickstyle/simple1" qsCatId="simple" csTypeId="urn:microsoft.com/office/officeart/2005/8/colors/accent1_2" csCatId="accent1" phldr="1"/>
      <dgm:spPr/>
    </dgm:pt>
    <dgm:pt modelId="{6D62DD5B-921E-4B17-A32C-DB3743FE6C39}">
      <dgm:prSet phldrT="[Text]"/>
      <dgm:spPr/>
      <dgm:t>
        <a:bodyPr/>
        <a:lstStyle/>
        <a:p>
          <a:r>
            <a:rPr lang="en-US" dirty="0" smtClean="0"/>
            <a:t>The data needs to be re-calibrated since we have lost some bandwidth to the filter</a:t>
          </a:r>
          <a:endParaRPr lang="en-US" dirty="0"/>
        </a:p>
      </dgm:t>
    </dgm:pt>
    <dgm:pt modelId="{34500AAD-1E6D-4F9A-B108-726834C792AE}" type="parTrans" cxnId="{0C16B723-0C03-499B-8D49-49D862BBD1BA}">
      <dgm:prSet/>
      <dgm:spPr/>
      <dgm:t>
        <a:bodyPr/>
        <a:lstStyle/>
        <a:p>
          <a:endParaRPr lang="en-US"/>
        </a:p>
      </dgm:t>
    </dgm:pt>
    <dgm:pt modelId="{10DED6C9-7D16-45A4-9DB6-C8991348BBC4}" type="sibTrans" cxnId="{0C16B723-0C03-499B-8D49-49D862BBD1BA}">
      <dgm:prSet/>
      <dgm:spPr/>
      <dgm:t>
        <a:bodyPr/>
        <a:lstStyle/>
        <a:p>
          <a:endParaRPr lang="en-US"/>
        </a:p>
      </dgm:t>
    </dgm:pt>
    <dgm:pt modelId="{AA0E4232-1783-4E70-8C14-696FB4569D4E}" type="pres">
      <dgm:prSet presAssocID="{948182D4-5B5C-4AC0-8F3F-EBD6ADE785C8}" presName="Name0" presStyleCnt="0">
        <dgm:presLayoutVars>
          <dgm:dir/>
          <dgm:resizeHandles val="exact"/>
        </dgm:presLayoutVars>
      </dgm:prSet>
      <dgm:spPr/>
    </dgm:pt>
    <dgm:pt modelId="{8C32E260-1A99-4623-87BD-4D9E4346DF7D}" type="pres">
      <dgm:prSet presAssocID="{6D62DD5B-921E-4B17-A32C-DB3743FE6C39}" presName="compNode" presStyleCnt="0"/>
      <dgm:spPr/>
    </dgm:pt>
    <dgm:pt modelId="{8EAE3B9C-7416-4607-9BF1-2B90B120BD5D}" type="pres">
      <dgm:prSet presAssocID="{6D62DD5B-921E-4B17-A32C-DB3743FE6C39}" presName="pict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26838BDC-59A5-4BC1-9081-15049C0C3109}" type="pres">
      <dgm:prSet presAssocID="{6D62DD5B-921E-4B17-A32C-DB3743FE6C39}" presName="textRect" presStyleLbl="revTx" presStyleIdx="0" presStyleCnt="1">
        <dgm:presLayoutVars>
          <dgm:bulletEnabled val="1"/>
        </dgm:presLayoutVars>
      </dgm:prSet>
      <dgm:spPr/>
      <dgm:t>
        <a:bodyPr/>
        <a:lstStyle/>
        <a:p>
          <a:endParaRPr lang="en-US"/>
        </a:p>
      </dgm:t>
    </dgm:pt>
  </dgm:ptLst>
  <dgm:cxnLst>
    <dgm:cxn modelId="{0C16B723-0C03-499B-8D49-49D862BBD1BA}" srcId="{948182D4-5B5C-4AC0-8F3F-EBD6ADE785C8}" destId="{6D62DD5B-921E-4B17-A32C-DB3743FE6C39}" srcOrd="0" destOrd="0" parTransId="{34500AAD-1E6D-4F9A-B108-726834C792AE}" sibTransId="{10DED6C9-7D16-45A4-9DB6-C8991348BBC4}"/>
    <dgm:cxn modelId="{5FE804C7-A4F2-4B4D-8592-7BB0C05E4E0D}" type="presOf" srcId="{6D62DD5B-921E-4B17-A32C-DB3743FE6C39}" destId="{26838BDC-59A5-4BC1-9081-15049C0C3109}" srcOrd="0" destOrd="0" presId="urn:microsoft.com/office/officeart/2005/8/layout/pList1"/>
    <dgm:cxn modelId="{8A7898F4-F563-4A90-89B8-ABEF328C31BE}" type="presOf" srcId="{948182D4-5B5C-4AC0-8F3F-EBD6ADE785C8}" destId="{AA0E4232-1783-4E70-8C14-696FB4569D4E}" srcOrd="0" destOrd="0" presId="urn:microsoft.com/office/officeart/2005/8/layout/pList1"/>
    <dgm:cxn modelId="{0ACBC2A7-AE08-409C-A949-AEE5E1F77F04}" type="presParOf" srcId="{AA0E4232-1783-4E70-8C14-696FB4569D4E}" destId="{8C32E260-1A99-4623-87BD-4D9E4346DF7D}" srcOrd="0" destOrd="0" presId="urn:microsoft.com/office/officeart/2005/8/layout/pList1"/>
    <dgm:cxn modelId="{B497CE1A-E2A5-4189-8847-C295E7F82E68}" type="presParOf" srcId="{8C32E260-1A99-4623-87BD-4D9E4346DF7D}" destId="{8EAE3B9C-7416-4607-9BF1-2B90B120BD5D}" srcOrd="0" destOrd="0" presId="urn:microsoft.com/office/officeart/2005/8/layout/pList1"/>
    <dgm:cxn modelId="{6634C2A1-4322-4D91-B015-64F51671F894}" type="presParOf" srcId="{8C32E260-1A99-4623-87BD-4D9E4346DF7D}" destId="{26838BDC-59A5-4BC1-9081-15049C0C3109}"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07B9BD4C-5E3C-4397-BC62-DD0B280763DD}" type="doc">
      <dgm:prSet loTypeId="urn:microsoft.com/office/officeart/2005/8/layout/pList1" loCatId="list" qsTypeId="urn:microsoft.com/office/officeart/2005/8/quickstyle/simple1" qsCatId="simple" csTypeId="urn:microsoft.com/office/officeart/2005/8/colors/accent1_2" csCatId="accent1" phldr="1"/>
      <dgm:spPr/>
    </dgm:pt>
    <dgm:pt modelId="{F89CA5EF-818A-46B6-B198-1B334EA38231}">
      <dgm:prSet phldrT="[Text]"/>
      <dgm:spPr/>
      <dgm:t>
        <a:bodyPr/>
        <a:lstStyle/>
        <a:p>
          <a:r>
            <a:rPr lang="en-US" dirty="0" smtClean="0"/>
            <a:t>New total power measurements are then made resulting in the correct data obtained</a:t>
          </a:r>
          <a:endParaRPr lang="en-US" dirty="0"/>
        </a:p>
      </dgm:t>
    </dgm:pt>
    <dgm:pt modelId="{A6BF0514-0338-49ED-9FCB-DBC097149BCE}" type="parTrans" cxnId="{AB774AA6-D67D-4FD9-B3D0-AC3323F5F7E7}">
      <dgm:prSet/>
      <dgm:spPr/>
      <dgm:t>
        <a:bodyPr/>
        <a:lstStyle/>
        <a:p>
          <a:endParaRPr lang="en-US"/>
        </a:p>
      </dgm:t>
    </dgm:pt>
    <dgm:pt modelId="{A34D19CE-DD5A-426B-B577-0434A66FC4A3}" type="sibTrans" cxnId="{AB774AA6-D67D-4FD9-B3D0-AC3323F5F7E7}">
      <dgm:prSet/>
      <dgm:spPr/>
      <dgm:t>
        <a:bodyPr/>
        <a:lstStyle/>
        <a:p>
          <a:endParaRPr lang="en-US"/>
        </a:p>
      </dgm:t>
    </dgm:pt>
    <dgm:pt modelId="{7321C78A-D7C7-410F-9B37-0F47F8447201}" type="pres">
      <dgm:prSet presAssocID="{07B9BD4C-5E3C-4397-BC62-DD0B280763DD}" presName="Name0" presStyleCnt="0">
        <dgm:presLayoutVars>
          <dgm:dir/>
          <dgm:resizeHandles val="exact"/>
        </dgm:presLayoutVars>
      </dgm:prSet>
      <dgm:spPr/>
    </dgm:pt>
    <dgm:pt modelId="{E8738CEC-2C51-42DF-9518-B1F8C037A267}" type="pres">
      <dgm:prSet presAssocID="{F89CA5EF-818A-46B6-B198-1B334EA38231}" presName="compNode" presStyleCnt="0"/>
      <dgm:spPr/>
    </dgm:pt>
    <dgm:pt modelId="{BFA631AF-42C5-4CFF-961F-8B5E64418881}" type="pres">
      <dgm:prSet presAssocID="{F89CA5EF-818A-46B6-B198-1B334EA38231}" presName="pictRect" presStyleLbl="node1" presStyleIdx="0" presStyleCnt="1"/>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1561" r="-18439"/>
          </a:stretch>
        </a:blipFill>
      </dgm:spPr>
    </dgm:pt>
    <dgm:pt modelId="{DA2F3921-AFA8-45DF-B986-FCC79E3EBE0E}" type="pres">
      <dgm:prSet presAssocID="{F89CA5EF-818A-46B6-B198-1B334EA38231}" presName="textRect" presStyleLbl="revTx" presStyleIdx="0" presStyleCnt="1" custScaleX="121628">
        <dgm:presLayoutVars>
          <dgm:bulletEnabled val="1"/>
        </dgm:presLayoutVars>
      </dgm:prSet>
      <dgm:spPr/>
      <dgm:t>
        <a:bodyPr/>
        <a:lstStyle/>
        <a:p>
          <a:endParaRPr lang="en-US"/>
        </a:p>
      </dgm:t>
    </dgm:pt>
  </dgm:ptLst>
  <dgm:cxnLst>
    <dgm:cxn modelId="{0FB4AB59-43D7-4BBB-B83D-54F1B53D2031}" type="presOf" srcId="{07B9BD4C-5E3C-4397-BC62-DD0B280763DD}" destId="{7321C78A-D7C7-410F-9B37-0F47F8447201}" srcOrd="0" destOrd="0" presId="urn:microsoft.com/office/officeart/2005/8/layout/pList1"/>
    <dgm:cxn modelId="{AB774AA6-D67D-4FD9-B3D0-AC3323F5F7E7}" srcId="{07B9BD4C-5E3C-4397-BC62-DD0B280763DD}" destId="{F89CA5EF-818A-46B6-B198-1B334EA38231}" srcOrd="0" destOrd="0" parTransId="{A6BF0514-0338-49ED-9FCB-DBC097149BCE}" sibTransId="{A34D19CE-DD5A-426B-B577-0434A66FC4A3}"/>
    <dgm:cxn modelId="{35561A3C-9173-4564-81A1-0CB4DC8F339C}" type="presOf" srcId="{F89CA5EF-818A-46B6-B198-1B334EA38231}" destId="{DA2F3921-AFA8-45DF-B986-FCC79E3EBE0E}" srcOrd="0" destOrd="0" presId="urn:microsoft.com/office/officeart/2005/8/layout/pList1"/>
    <dgm:cxn modelId="{DA3F6A19-05C5-4487-8052-A2A16CFE16D5}" type="presParOf" srcId="{7321C78A-D7C7-410F-9B37-0F47F8447201}" destId="{E8738CEC-2C51-42DF-9518-B1F8C037A267}" srcOrd="0" destOrd="0" presId="urn:microsoft.com/office/officeart/2005/8/layout/pList1"/>
    <dgm:cxn modelId="{5025D91F-0DAA-4E27-A1AB-D826D88CAFAB}" type="presParOf" srcId="{E8738CEC-2C51-42DF-9518-B1F8C037A267}" destId="{BFA631AF-42C5-4CFF-961F-8B5E64418881}" srcOrd="0" destOrd="0" presId="urn:microsoft.com/office/officeart/2005/8/layout/pList1"/>
    <dgm:cxn modelId="{BE6E9F29-847C-4A66-AD5D-E38D686F37B3}" type="presParOf" srcId="{E8738CEC-2C51-42DF-9518-B1F8C037A267}" destId="{DA2F3921-AFA8-45DF-B986-FCC79E3EBE0E}" srcOrd="1" destOrd="0" presId="urn:microsoft.com/office/officeart/2005/8/layout/pList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D21B67-28C8-4B77-93B8-19406001CCA7}"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85332DF3-A144-4FD8-8747-3ED078E7DA79}">
      <dgm:prSet phldrT="[Text]"/>
      <dgm:spPr/>
      <dgm:t>
        <a:bodyPr/>
        <a:lstStyle/>
        <a:p>
          <a:r>
            <a:rPr lang="en-US" dirty="0" smtClean="0"/>
            <a:t>Digital Radiometers</a:t>
          </a:r>
          <a:endParaRPr lang="en-US" dirty="0"/>
        </a:p>
      </dgm:t>
    </dgm:pt>
    <dgm:pt modelId="{0EFBD035-497F-4D68-B60A-06D868EA12B4}" type="parTrans" cxnId="{2AE66658-F39B-4873-98EA-AA2E66E28C42}">
      <dgm:prSet/>
      <dgm:spPr/>
      <dgm:t>
        <a:bodyPr/>
        <a:lstStyle/>
        <a:p>
          <a:endParaRPr lang="en-US"/>
        </a:p>
      </dgm:t>
    </dgm:pt>
    <dgm:pt modelId="{8C98D4D4-6294-41C0-82C1-260FDCA776C5}" type="sibTrans" cxnId="{2AE66658-F39B-4873-98EA-AA2E66E28C42}">
      <dgm:prSet/>
      <dgm:spPr/>
      <dgm:t>
        <a:bodyPr/>
        <a:lstStyle/>
        <a:p>
          <a:endParaRPr lang="en-US"/>
        </a:p>
      </dgm:t>
    </dgm:pt>
    <dgm:pt modelId="{28B4C137-B813-4829-840D-929940129B08}">
      <dgm:prSet phldrT="[Text]"/>
      <dgm:spPr/>
      <dgm:t>
        <a:bodyPr/>
        <a:lstStyle/>
        <a:p>
          <a:r>
            <a:rPr lang="en-US" dirty="0" smtClean="0"/>
            <a:t>Radio Frequency Interference (RFI) Mitigation</a:t>
          </a:r>
          <a:endParaRPr lang="en-US" dirty="0"/>
        </a:p>
      </dgm:t>
    </dgm:pt>
    <dgm:pt modelId="{76663956-1898-40EF-9454-B3C09DCB52D2}" type="parTrans" cxnId="{8AECA628-E522-4340-BBA9-4C96D5971B9C}">
      <dgm:prSet/>
      <dgm:spPr/>
      <dgm:t>
        <a:bodyPr/>
        <a:lstStyle/>
        <a:p>
          <a:endParaRPr lang="en-US"/>
        </a:p>
      </dgm:t>
    </dgm:pt>
    <dgm:pt modelId="{52BBA742-9207-4504-9DA3-BB3356BD1184}" type="sibTrans" cxnId="{8AECA628-E522-4340-BBA9-4C96D5971B9C}">
      <dgm:prSet/>
      <dgm:spPr/>
      <dgm:t>
        <a:bodyPr/>
        <a:lstStyle/>
        <a:p>
          <a:endParaRPr lang="en-US"/>
        </a:p>
      </dgm:t>
    </dgm:pt>
    <dgm:pt modelId="{438311CE-090F-4CE8-B673-ACAA674D0A44}">
      <dgm:prSet phldrT="[Text]"/>
      <dgm:spPr/>
      <dgm:t>
        <a:bodyPr/>
        <a:lstStyle/>
        <a:p>
          <a:r>
            <a:rPr lang="en-US" dirty="0" smtClean="0"/>
            <a:t>Kurtosis</a:t>
          </a:r>
          <a:endParaRPr lang="en-US" dirty="0"/>
        </a:p>
      </dgm:t>
    </dgm:pt>
    <dgm:pt modelId="{CDA9ABC8-AEF4-4A55-BAC1-2B87F4DEFF7F}" type="parTrans" cxnId="{93C838D0-D604-4BD8-A8EB-EC13EE034A26}">
      <dgm:prSet/>
      <dgm:spPr/>
      <dgm:t>
        <a:bodyPr/>
        <a:lstStyle/>
        <a:p>
          <a:endParaRPr lang="en-US"/>
        </a:p>
      </dgm:t>
    </dgm:pt>
    <dgm:pt modelId="{C73F2D15-E195-4450-B815-3B73893A92F9}" type="sibTrans" cxnId="{93C838D0-D604-4BD8-A8EB-EC13EE034A26}">
      <dgm:prSet/>
      <dgm:spPr/>
      <dgm:t>
        <a:bodyPr/>
        <a:lstStyle/>
        <a:p>
          <a:endParaRPr lang="en-US"/>
        </a:p>
      </dgm:t>
    </dgm:pt>
    <dgm:pt modelId="{6788EED3-3601-4E9F-8492-25ED53C9F650}">
      <dgm:prSet/>
      <dgm:spPr/>
      <dgm:t>
        <a:bodyPr/>
        <a:lstStyle/>
        <a:p>
          <a:r>
            <a:rPr lang="en-US" dirty="0" smtClean="0"/>
            <a:t>Polarization Signature</a:t>
          </a:r>
          <a:endParaRPr lang="en-US" dirty="0"/>
        </a:p>
      </dgm:t>
    </dgm:pt>
    <dgm:pt modelId="{A5F73119-2B90-41C1-B0A2-D6265E4F7585}" type="parTrans" cxnId="{725AA8E1-8E29-4CA5-9073-BD8880F93384}">
      <dgm:prSet/>
      <dgm:spPr/>
      <dgm:t>
        <a:bodyPr/>
        <a:lstStyle/>
        <a:p>
          <a:endParaRPr lang="en-US"/>
        </a:p>
      </dgm:t>
    </dgm:pt>
    <dgm:pt modelId="{EC442A34-6D7D-4A25-9E31-18FFEA81DEA8}" type="sibTrans" cxnId="{725AA8E1-8E29-4CA5-9073-BD8880F93384}">
      <dgm:prSet/>
      <dgm:spPr/>
      <dgm:t>
        <a:bodyPr/>
        <a:lstStyle/>
        <a:p>
          <a:endParaRPr lang="en-US"/>
        </a:p>
      </dgm:t>
    </dgm:pt>
    <dgm:pt modelId="{E50A5B96-58F2-413F-ADB5-97E1C8155C28}">
      <dgm:prSet phldrT="[Text]"/>
      <dgm:spPr/>
      <dgm:t>
        <a:bodyPr/>
        <a:lstStyle/>
        <a:p>
          <a:r>
            <a:rPr lang="en-US" dirty="0" smtClean="0"/>
            <a:t>Detection</a:t>
          </a:r>
          <a:endParaRPr lang="en-US" dirty="0"/>
        </a:p>
      </dgm:t>
    </dgm:pt>
    <dgm:pt modelId="{AE1A55EF-6A43-4167-82D1-5EFA4F8C9D79}" type="parTrans" cxnId="{62543A10-6EC0-4D87-81A9-1694AF819330}">
      <dgm:prSet/>
      <dgm:spPr/>
      <dgm:t>
        <a:bodyPr/>
        <a:lstStyle/>
        <a:p>
          <a:endParaRPr lang="en-US"/>
        </a:p>
      </dgm:t>
    </dgm:pt>
    <dgm:pt modelId="{818D7F7D-E072-4B9A-8D1C-825D6E84F9E8}" type="sibTrans" cxnId="{62543A10-6EC0-4D87-81A9-1694AF819330}">
      <dgm:prSet/>
      <dgm:spPr/>
      <dgm:t>
        <a:bodyPr/>
        <a:lstStyle/>
        <a:p>
          <a:endParaRPr lang="en-US"/>
        </a:p>
      </dgm:t>
    </dgm:pt>
    <dgm:pt modelId="{41EDD33C-0D47-4E09-AEA6-70480894C794}">
      <dgm:prSet/>
      <dgm:spPr/>
      <dgm:t>
        <a:bodyPr/>
        <a:lstStyle/>
        <a:p>
          <a:r>
            <a:rPr lang="en-US" dirty="0" smtClean="0"/>
            <a:t>Mitigation</a:t>
          </a:r>
          <a:endParaRPr lang="en-US" dirty="0"/>
        </a:p>
      </dgm:t>
    </dgm:pt>
    <dgm:pt modelId="{4C20C9E9-780F-4F7D-830B-E6F5A1F1A951}" type="parTrans" cxnId="{C95EB7CC-3323-43E0-95E7-8BE2ACB18E52}">
      <dgm:prSet/>
      <dgm:spPr/>
      <dgm:t>
        <a:bodyPr/>
        <a:lstStyle/>
        <a:p>
          <a:endParaRPr lang="en-US"/>
        </a:p>
      </dgm:t>
    </dgm:pt>
    <dgm:pt modelId="{54CAFCEB-7125-45D4-8986-49F3E75B8150}" type="sibTrans" cxnId="{C95EB7CC-3323-43E0-95E7-8BE2ACB18E52}">
      <dgm:prSet/>
      <dgm:spPr/>
      <dgm:t>
        <a:bodyPr/>
        <a:lstStyle/>
        <a:p>
          <a:endParaRPr lang="en-US"/>
        </a:p>
      </dgm:t>
    </dgm:pt>
    <dgm:pt modelId="{F08A717B-9249-4AA5-8111-1AF57D9459D1}">
      <dgm:prSet/>
      <dgm:spPr/>
      <dgm:t>
        <a:bodyPr/>
        <a:lstStyle/>
        <a:p>
          <a:r>
            <a:rPr lang="en-US" dirty="0" smtClean="0"/>
            <a:t>Mechanical Filters</a:t>
          </a:r>
          <a:endParaRPr lang="en-US" dirty="0"/>
        </a:p>
      </dgm:t>
    </dgm:pt>
    <dgm:pt modelId="{8492B145-712B-4409-B382-59413F5BF224}" type="parTrans" cxnId="{3110E125-9258-4B4D-A67A-48D93E404419}">
      <dgm:prSet/>
      <dgm:spPr/>
      <dgm:t>
        <a:bodyPr/>
        <a:lstStyle/>
        <a:p>
          <a:endParaRPr lang="en-US"/>
        </a:p>
      </dgm:t>
    </dgm:pt>
    <dgm:pt modelId="{C8B3CACD-7ED1-4BDA-B47E-8CB613F5DCC0}" type="sibTrans" cxnId="{3110E125-9258-4B4D-A67A-48D93E404419}">
      <dgm:prSet/>
      <dgm:spPr/>
      <dgm:t>
        <a:bodyPr/>
        <a:lstStyle/>
        <a:p>
          <a:endParaRPr lang="en-US"/>
        </a:p>
      </dgm:t>
    </dgm:pt>
    <dgm:pt modelId="{4CEAAA11-4957-420D-B551-D4EC78DC11C0}">
      <dgm:prSet phldrT="[Text]"/>
      <dgm:spPr/>
      <dgm:t>
        <a:bodyPr/>
        <a:lstStyle/>
        <a:p>
          <a:r>
            <a:rPr lang="en-US" dirty="0" smtClean="0"/>
            <a:t>Hybrid</a:t>
          </a:r>
          <a:endParaRPr lang="en-US" dirty="0"/>
        </a:p>
      </dgm:t>
    </dgm:pt>
    <dgm:pt modelId="{CAC8C9A2-4E84-4081-8AED-DCC48B2798A3}" type="parTrans" cxnId="{E29258BF-28A8-4D11-92B8-1D0170A3F498}">
      <dgm:prSet/>
      <dgm:spPr/>
      <dgm:t>
        <a:bodyPr/>
        <a:lstStyle/>
        <a:p>
          <a:endParaRPr lang="en-US"/>
        </a:p>
      </dgm:t>
    </dgm:pt>
    <dgm:pt modelId="{0F51D107-08A3-4FD2-9C21-5BA56D1F20F6}" type="sibTrans" cxnId="{E29258BF-28A8-4D11-92B8-1D0170A3F498}">
      <dgm:prSet/>
      <dgm:spPr/>
      <dgm:t>
        <a:bodyPr/>
        <a:lstStyle/>
        <a:p>
          <a:endParaRPr lang="en-US"/>
        </a:p>
      </dgm:t>
    </dgm:pt>
    <dgm:pt modelId="{3A66654F-E54E-4D3F-B8D1-EC80A5BC98C5}">
      <dgm:prSet phldrT="[Text]"/>
      <dgm:spPr/>
      <dgm:t>
        <a:bodyPr/>
        <a:lstStyle/>
        <a:p>
          <a:r>
            <a:rPr lang="en-US" smtClean="0"/>
            <a:t>A mix of analog and digital components</a:t>
          </a:r>
          <a:endParaRPr lang="en-US" dirty="0"/>
        </a:p>
      </dgm:t>
    </dgm:pt>
    <dgm:pt modelId="{C5154A82-93CF-4A5B-916A-755D7347554E}" type="parTrans" cxnId="{030499EB-4749-4B65-9418-B96EF1A9E66C}">
      <dgm:prSet/>
      <dgm:spPr/>
      <dgm:t>
        <a:bodyPr/>
        <a:lstStyle/>
        <a:p>
          <a:endParaRPr lang="en-US"/>
        </a:p>
      </dgm:t>
    </dgm:pt>
    <dgm:pt modelId="{985E6D35-7366-4C6B-9F10-B4075CD4A584}" type="sibTrans" cxnId="{030499EB-4749-4B65-9418-B96EF1A9E66C}">
      <dgm:prSet/>
      <dgm:spPr/>
      <dgm:t>
        <a:bodyPr/>
        <a:lstStyle/>
        <a:p>
          <a:endParaRPr lang="en-US"/>
        </a:p>
      </dgm:t>
    </dgm:pt>
    <dgm:pt modelId="{443B9A6B-EBB7-4487-97E8-D06DF7A6F8FC}">
      <dgm:prSet/>
      <dgm:spPr/>
      <dgm:t>
        <a:bodyPr/>
        <a:lstStyle/>
        <a:p>
          <a:r>
            <a:rPr lang="en-US" smtClean="0"/>
            <a:t>Often digitizes after power detection</a:t>
          </a:r>
          <a:endParaRPr lang="en-US" dirty="0"/>
        </a:p>
      </dgm:t>
    </dgm:pt>
    <dgm:pt modelId="{C9B48FF7-096B-47A2-87FF-EF366455BA86}" type="parTrans" cxnId="{F728D8F0-4B09-4A2F-A506-810F25123EE2}">
      <dgm:prSet/>
      <dgm:spPr/>
      <dgm:t>
        <a:bodyPr/>
        <a:lstStyle/>
        <a:p>
          <a:endParaRPr lang="en-US"/>
        </a:p>
      </dgm:t>
    </dgm:pt>
    <dgm:pt modelId="{5E8BE743-D42A-4E37-A218-8DBDDA3248EE}" type="sibTrans" cxnId="{F728D8F0-4B09-4A2F-A506-810F25123EE2}">
      <dgm:prSet/>
      <dgm:spPr/>
      <dgm:t>
        <a:bodyPr/>
        <a:lstStyle/>
        <a:p>
          <a:endParaRPr lang="en-US"/>
        </a:p>
      </dgm:t>
    </dgm:pt>
    <dgm:pt modelId="{2FB42C0C-F302-4AE6-9FFC-F028B56116E5}">
      <dgm:prSet/>
      <dgm:spPr/>
      <dgm:t>
        <a:bodyPr/>
        <a:lstStyle/>
        <a:p>
          <a:r>
            <a:rPr lang="en-US" dirty="0" smtClean="0"/>
            <a:t>Direct Sampling</a:t>
          </a:r>
          <a:endParaRPr lang="en-US" dirty="0"/>
        </a:p>
      </dgm:t>
    </dgm:pt>
    <dgm:pt modelId="{841579B9-4EB8-4630-9BEE-45D93CFAA4F4}" type="parTrans" cxnId="{1DC3FDCB-C0CB-4D87-974B-75EE15C569B5}">
      <dgm:prSet/>
      <dgm:spPr/>
      <dgm:t>
        <a:bodyPr/>
        <a:lstStyle/>
        <a:p>
          <a:endParaRPr lang="en-US"/>
        </a:p>
      </dgm:t>
    </dgm:pt>
    <dgm:pt modelId="{187534FA-EB8A-4E8B-9377-050A13FE977E}" type="sibTrans" cxnId="{1DC3FDCB-C0CB-4D87-974B-75EE15C569B5}">
      <dgm:prSet/>
      <dgm:spPr/>
      <dgm:t>
        <a:bodyPr/>
        <a:lstStyle/>
        <a:p>
          <a:endParaRPr lang="en-US"/>
        </a:p>
      </dgm:t>
    </dgm:pt>
    <dgm:pt modelId="{B7C32D0C-DDCA-423C-8B9B-03A76330C843}">
      <dgm:prSet/>
      <dgm:spPr/>
      <dgm:t>
        <a:bodyPr/>
        <a:lstStyle/>
        <a:p>
          <a:r>
            <a:rPr lang="en-US" smtClean="0"/>
            <a:t>Samples directly at the frequency of interest</a:t>
          </a:r>
          <a:endParaRPr lang="en-US" dirty="0"/>
        </a:p>
      </dgm:t>
    </dgm:pt>
    <dgm:pt modelId="{7E6FC513-F9E0-4074-868A-CD90753E4619}" type="parTrans" cxnId="{F122D2C3-49AC-445E-B341-ACB626AA682F}">
      <dgm:prSet/>
      <dgm:spPr/>
      <dgm:t>
        <a:bodyPr/>
        <a:lstStyle/>
        <a:p>
          <a:endParaRPr lang="en-US"/>
        </a:p>
      </dgm:t>
    </dgm:pt>
    <dgm:pt modelId="{1EE5021E-C1B9-4E91-90E0-91377305BF12}" type="sibTrans" cxnId="{F122D2C3-49AC-445E-B341-ACB626AA682F}">
      <dgm:prSet/>
      <dgm:spPr/>
      <dgm:t>
        <a:bodyPr/>
        <a:lstStyle/>
        <a:p>
          <a:endParaRPr lang="en-US"/>
        </a:p>
      </dgm:t>
    </dgm:pt>
    <dgm:pt modelId="{C4F8B8D8-0809-495A-8581-7640BACD6B7D}">
      <dgm:prSet/>
      <dgm:spPr/>
      <dgm:t>
        <a:bodyPr/>
        <a:lstStyle/>
        <a:p>
          <a:r>
            <a:rPr lang="en-US" smtClean="0"/>
            <a:t>Uses digital signal processing to extract power information</a:t>
          </a:r>
          <a:endParaRPr lang="en-US" dirty="0"/>
        </a:p>
      </dgm:t>
    </dgm:pt>
    <dgm:pt modelId="{5021D1C1-6D26-4DA9-B8F2-089D294E8F16}" type="parTrans" cxnId="{C0F7EE9D-22A5-4A8B-8FFF-1B92E08DED82}">
      <dgm:prSet/>
      <dgm:spPr/>
      <dgm:t>
        <a:bodyPr/>
        <a:lstStyle/>
        <a:p>
          <a:endParaRPr lang="en-US"/>
        </a:p>
      </dgm:t>
    </dgm:pt>
    <dgm:pt modelId="{BB34FB0F-D265-48D7-9F67-B312AF5BA00F}" type="sibTrans" cxnId="{C0F7EE9D-22A5-4A8B-8FFF-1B92E08DED82}">
      <dgm:prSet/>
      <dgm:spPr/>
      <dgm:t>
        <a:bodyPr/>
        <a:lstStyle/>
        <a:p>
          <a:endParaRPr lang="en-US"/>
        </a:p>
      </dgm:t>
    </dgm:pt>
    <dgm:pt modelId="{F4A37465-6BE0-4AEC-A28C-B7FD60F73F9E}" type="pres">
      <dgm:prSet presAssocID="{BCD21B67-28C8-4B77-93B8-19406001CCA7}" presName="theList" presStyleCnt="0">
        <dgm:presLayoutVars>
          <dgm:dir/>
          <dgm:animLvl val="lvl"/>
          <dgm:resizeHandles val="exact"/>
        </dgm:presLayoutVars>
      </dgm:prSet>
      <dgm:spPr/>
      <dgm:t>
        <a:bodyPr/>
        <a:lstStyle/>
        <a:p>
          <a:endParaRPr lang="en-US"/>
        </a:p>
      </dgm:t>
    </dgm:pt>
    <dgm:pt modelId="{308A8236-E5B4-4668-A192-A5D7E39817C1}" type="pres">
      <dgm:prSet presAssocID="{85332DF3-A144-4FD8-8747-3ED078E7DA79}" presName="compNode" presStyleCnt="0"/>
      <dgm:spPr/>
    </dgm:pt>
    <dgm:pt modelId="{CF92B098-B0A4-4866-AD09-45A49E9F8182}" type="pres">
      <dgm:prSet presAssocID="{85332DF3-A144-4FD8-8747-3ED078E7DA79}" presName="aNode" presStyleLbl="bgShp" presStyleIdx="0" presStyleCnt="2"/>
      <dgm:spPr/>
      <dgm:t>
        <a:bodyPr/>
        <a:lstStyle/>
        <a:p>
          <a:endParaRPr lang="en-US"/>
        </a:p>
      </dgm:t>
    </dgm:pt>
    <dgm:pt modelId="{DE700271-1EC9-4A2B-92B0-3D8CCAD516DE}" type="pres">
      <dgm:prSet presAssocID="{85332DF3-A144-4FD8-8747-3ED078E7DA79}" presName="textNode" presStyleLbl="bgShp" presStyleIdx="0" presStyleCnt="2"/>
      <dgm:spPr/>
      <dgm:t>
        <a:bodyPr/>
        <a:lstStyle/>
        <a:p>
          <a:endParaRPr lang="en-US"/>
        </a:p>
      </dgm:t>
    </dgm:pt>
    <dgm:pt modelId="{69119DA3-AE2C-4BBA-AE6E-AD44D11B2289}" type="pres">
      <dgm:prSet presAssocID="{85332DF3-A144-4FD8-8747-3ED078E7DA79}" presName="compChildNode" presStyleCnt="0"/>
      <dgm:spPr/>
    </dgm:pt>
    <dgm:pt modelId="{5DBD3285-4E1D-410B-A8F4-418C8B2A3584}" type="pres">
      <dgm:prSet presAssocID="{85332DF3-A144-4FD8-8747-3ED078E7DA79}" presName="theInnerList" presStyleCnt="0"/>
      <dgm:spPr/>
    </dgm:pt>
    <dgm:pt modelId="{07B02947-7FD4-4C31-8B2C-371532304731}" type="pres">
      <dgm:prSet presAssocID="{4CEAAA11-4957-420D-B551-D4EC78DC11C0}" presName="childNode" presStyleLbl="node1" presStyleIdx="0" presStyleCnt="4">
        <dgm:presLayoutVars>
          <dgm:bulletEnabled val="1"/>
        </dgm:presLayoutVars>
      </dgm:prSet>
      <dgm:spPr/>
      <dgm:t>
        <a:bodyPr/>
        <a:lstStyle/>
        <a:p>
          <a:endParaRPr lang="en-US"/>
        </a:p>
      </dgm:t>
    </dgm:pt>
    <dgm:pt modelId="{4A95A42F-2906-4BE1-831A-A4FF3AA0E096}" type="pres">
      <dgm:prSet presAssocID="{4CEAAA11-4957-420D-B551-D4EC78DC11C0}" presName="aSpace2" presStyleCnt="0"/>
      <dgm:spPr/>
    </dgm:pt>
    <dgm:pt modelId="{CF3D957E-C3FC-4E81-90C1-A9600F1564A6}" type="pres">
      <dgm:prSet presAssocID="{2FB42C0C-F302-4AE6-9FFC-F028B56116E5}" presName="childNode" presStyleLbl="node1" presStyleIdx="1" presStyleCnt="4">
        <dgm:presLayoutVars>
          <dgm:bulletEnabled val="1"/>
        </dgm:presLayoutVars>
      </dgm:prSet>
      <dgm:spPr/>
      <dgm:t>
        <a:bodyPr/>
        <a:lstStyle/>
        <a:p>
          <a:endParaRPr lang="en-US"/>
        </a:p>
      </dgm:t>
    </dgm:pt>
    <dgm:pt modelId="{13A653BC-12B6-40BC-AB2D-7436DE7B18AF}" type="pres">
      <dgm:prSet presAssocID="{85332DF3-A144-4FD8-8747-3ED078E7DA79}" presName="aSpace" presStyleCnt="0"/>
      <dgm:spPr/>
    </dgm:pt>
    <dgm:pt modelId="{D7505BDB-F1BC-4DFF-B3A1-1D83B1F4B923}" type="pres">
      <dgm:prSet presAssocID="{28B4C137-B813-4829-840D-929940129B08}" presName="compNode" presStyleCnt="0"/>
      <dgm:spPr/>
    </dgm:pt>
    <dgm:pt modelId="{81B07E86-1D54-43ED-8951-2E40DFEAD263}" type="pres">
      <dgm:prSet presAssocID="{28B4C137-B813-4829-840D-929940129B08}" presName="aNode" presStyleLbl="bgShp" presStyleIdx="1" presStyleCnt="2"/>
      <dgm:spPr/>
      <dgm:t>
        <a:bodyPr/>
        <a:lstStyle/>
        <a:p>
          <a:endParaRPr lang="en-US"/>
        </a:p>
      </dgm:t>
    </dgm:pt>
    <dgm:pt modelId="{049B9DEE-8E4F-481B-A265-E27E1FE0F7C3}" type="pres">
      <dgm:prSet presAssocID="{28B4C137-B813-4829-840D-929940129B08}" presName="textNode" presStyleLbl="bgShp" presStyleIdx="1" presStyleCnt="2"/>
      <dgm:spPr/>
      <dgm:t>
        <a:bodyPr/>
        <a:lstStyle/>
        <a:p>
          <a:endParaRPr lang="en-US"/>
        </a:p>
      </dgm:t>
    </dgm:pt>
    <dgm:pt modelId="{63B7025C-12B4-4091-BADF-DA3C8FAADD9E}" type="pres">
      <dgm:prSet presAssocID="{28B4C137-B813-4829-840D-929940129B08}" presName="compChildNode" presStyleCnt="0"/>
      <dgm:spPr/>
    </dgm:pt>
    <dgm:pt modelId="{8183CDEF-6E6D-427F-95A9-E2AC53D1EA7E}" type="pres">
      <dgm:prSet presAssocID="{28B4C137-B813-4829-840D-929940129B08}" presName="theInnerList" presStyleCnt="0"/>
      <dgm:spPr/>
    </dgm:pt>
    <dgm:pt modelId="{9586B809-B42B-459A-89BE-FA8CD96C39A3}" type="pres">
      <dgm:prSet presAssocID="{E50A5B96-58F2-413F-ADB5-97E1C8155C28}" presName="childNode" presStyleLbl="node1" presStyleIdx="2" presStyleCnt="4">
        <dgm:presLayoutVars>
          <dgm:bulletEnabled val="1"/>
        </dgm:presLayoutVars>
      </dgm:prSet>
      <dgm:spPr/>
      <dgm:t>
        <a:bodyPr/>
        <a:lstStyle/>
        <a:p>
          <a:endParaRPr lang="en-US"/>
        </a:p>
      </dgm:t>
    </dgm:pt>
    <dgm:pt modelId="{1BD3DE5F-1CE4-44D1-BC14-D9DCC768047A}" type="pres">
      <dgm:prSet presAssocID="{E50A5B96-58F2-413F-ADB5-97E1C8155C28}" presName="aSpace2" presStyleCnt="0"/>
      <dgm:spPr/>
    </dgm:pt>
    <dgm:pt modelId="{AF8E1E93-1C30-4AD0-B027-109292ADD929}" type="pres">
      <dgm:prSet presAssocID="{41EDD33C-0D47-4E09-AEA6-70480894C794}" presName="childNode" presStyleLbl="node1" presStyleIdx="3" presStyleCnt="4">
        <dgm:presLayoutVars>
          <dgm:bulletEnabled val="1"/>
        </dgm:presLayoutVars>
      </dgm:prSet>
      <dgm:spPr/>
      <dgm:t>
        <a:bodyPr/>
        <a:lstStyle/>
        <a:p>
          <a:endParaRPr lang="en-US"/>
        </a:p>
      </dgm:t>
    </dgm:pt>
  </dgm:ptLst>
  <dgm:cxnLst>
    <dgm:cxn modelId="{1DC3FDCB-C0CB-4D87-974B-75EE15C569B5}" srcId="{85332DF3-A144-4FD8-8747-3ED078E7DA79}" destId="{2FB42C0C-F302-4AE6-9FFC-F028B56116E5}" srcOrd="1" destOrd="0" parTransId="{841579B9-4EB8-4630-9BEE-45D93CFAA4F4}" sibTransId="{187534FA-EB8A-4E8B-9377-050A13FE977E}"/>
    <dgm:cxn modelId="{2AE66658-F39B-4873-98EA-AA2E66E28C42}" srcId="{BCD21B67-28C8-4B77-93B8-19406001CCA7}" destId="{85332DF3-A144-4FD8-8747-3ED078E7DA79}" srcOrd="0" destOrd="0" parTransId="{0EFBD035-497F-4D68-B60A-06D868EA12B4}" sibTransId="{8C98D4D4-6294-41C0-82C1-260FDCA776C5}"/>
    <dgm:cxn modelId="{72057618-0FBD-406E-A979-885005B30473}" type="presOf" srcId="{BCD21B67-28C8-4B77-93B8-19406001CCA7}" destId="{F4A37465-6BE0-4AEC-A28C-B7FD60F73F9E}" srcOrd="0" destOrd="0" presId="urn:microsoft.com/office/officeart/2005/8/layout/lProcess2"/>
    <dgm:cxn modelId="{AD1D4848-9F46-49BA-96FE-5F0A68010963}" type="presOf" srcId="{B7C32D0C-DDCA-423C-8B9B-03A76330C843}" destId="{CF3D957E-C3FC-4E81-90C1-A9600F1564A6}" srcOrd="0" destOrd="1" presId="urn:microsoft.com/office/officeart/2005/8/layout/lProcess2"/>
    <dgm:cxn modelId="{B0EEC8A1-1027-4BA7-910D-CE7EF619DB04}" type="presOf" srcId="{6788EED3-3601-4E9F-8492-25ED53C9F650}" destId="{9586B809-B42B-459A-89BE-FA8CD96C39A3}" srcOrd="0" destOrd="2" presId="urn:microsoft.com/office/officeart/2005/8/layout/lProcess2"/>
    <dgm:cxn modelId="{F122D2C3-49AC-445E-B341-ACB626AA682F}" srcId="{2FB42C0C-F302-4AE6-9FFC-F028B56116E5}" destId="{B7C32D0C-DDCA-423C-8B9B-03A76330C843}" srcOrd="0" destOrd="0" parTransId="{7E6FC513-F9E0-4074-868A-CD90753E4619}" sibTransId="{1EE5021E-C1B9-4E91-90E0-91377305BF12}"/>
    <dgm:cxn modelId="{3A36D7EF-BFA3-4B2E-82CC-988547A3CF92}" type="presOf" srcId="{F08A717B-9249-4AA5-8111-1AF57D9459D1}" destId="{AF8E1E93-1C30-4AD0-B027-109292ADD929}" srcOrd="0" destOrd="1" presId="urn:microsoft.com/office/officeart/2005/8/layout/lProcess2"/>
    <dgm:cxn modelId="{8CCF0009-1642-4D5D-807A-2A1732F39295}" type="presOf" srcId="{2FB42C0C-F302-4AE6-9FFC-F028B56116E5}" destId="{CF3D957E-C3FC-4E81-90C1-A9600F1564A6}" srcOrd="0" destOrd="0" presId="urn:microsoft.com/office/officeart/2005/8/layout/lProcess2"/>
    <dgm:cxn modelId="{635AEE1F-9E75-4169-8D5A-9ECF1B6EBC53}" type="presOf" srcId="{85332DF3-A144-4FD8-8747-3ED078E7DA79}" destId="{CF92B098-B0A4-4866-AD09-45A49E9F8182}" srcOrd="0" destOrd="0" presId="urn:microsoft.com/office/officeart/2005/8/layout/lProcess2"/>
    <dgm:cxn modelId="{DB154BD8-4C92-4702-B638-39666ABAB3CC}" type="presOf" srcId="{41EDD33C-0D47-4E09-AEA6-70480894C794}" destId="{AF8E1E93-1C30-4AD0-B027-109292ADD929}" srcOrd="0" destOrd="0" presId="urn:microsoft.com/office/officeart/2005/8/layout/lProcess2"/>
    <dgm:cxn modelId="{108786A8-A9B2-486A-AF06-61AD0DBC5CF0}" type="presOf" srcId="{443B9A6B-EBB7-4487-97E8-D06DF7A6F8FC}" destId="{07B02947-7FD4-4C31-8B2C-371532304731}" srcOrd="0" destOrd="2" presId="urn:microsoft.com/office/officeart/2005/8/layout/lProcess2"/>
    <dgm:cxn modelId="{DD1B19FB-BA8C-49B0-BD57-B5B40022ADD6}" type="presOf" srcId="{E50A5B96-58F2-413F-ADB5-97E1C8155C28}" destId="{9586B809-B42B-459A-89BE-FA8CD96C39A3}" srcOrd="0" destOrd="0" presId="urn:microsoft.com/office/officeart/2005/8/layout/lProcess2"/>
    <dgm:cxn modelId="{93C838D0-D604-4BD8-A8EB-EC13EE034A26}" srcId="{E50A5B96-58F2-413F-ADB5-97E1C8155C28}" destId="{438311CE-090F-4CE8-B673-ACAA674D0A44}" srcOrd="0" destOrd="0" parTransId="{CDA9ABC8-AEF4-4A55-BAC1-2B87F4DEFF7F}" sibTransId="{C73F2D15-E195-4450-B815-3B73893A92F9}"/>
    <dgm:cxn modelId="{BD3A4A33-B449-4F59-8F61-4B9A3D41B359}" type="presOf" srcId="{85332DF3-A144-4FD8-8747-3ED078E7DA79}" destId="{DE700271-1EC9-4A2B-92B0-3D8CCAD516DE}" srcOrd="1" destOrd="0" presId="urn:microsoft.com/office/officeart/2005/8/layout/lProcess2"/>
    <dgm:cxn modelId="{3110E125-9258-4B4D-A67A-48D93E404419}" srcId="{41EDD33C-0D47-4E09-AEA6-70480894C794}" destId="{F08A717B-9249-4AA5-8111-1AF57D9459D1}" srcOrd="0" destOrd="0" parTransId="{8492B145-712B-4409-B382-59413F5BF224}" sibTransId="{C8B3CACD-7ED1-4BDA-B47E-8CB613F5DCC0}"/>
    <dgm:cxn modelId="{EA066925-FCE7-4B21-9297-60D6016AEA64}" type="presOf" srcId="{28B4C137-B813-4829-840D-929940129B08}" destId="{81B07E86-1D54-43ED-8951-2E40DFEAD263}" srcOrd="0" destOrd="0" presId="urn:microsoft.com/office/officeart/2005/8/layout/lProcess2"/>
    <dgm:cxn modelId="{030499EB-4749-4B65-9418-B96EF1A9E66C}" srcId="{4CEAAA11-4957-420D-B551-D4EC78DC11C0}" destId="{3A66654F-E54E-4D3F-B8D1-EC80A5BC98C5}" srcOrd="0" destOrd="0" parTransId="{C5154A82-93CF-4A5B-916A-755D7347554E}" sibTransId="{985E6D35-7366-4C6B-9F10-B4075CD4A584}"/>
    <dgm:cxn modelId="{3D65EE19-B045-41A2-98BA-C7B8B7BA938C}" type="presOf" srcId="{4CEAAA11-4957-420D-B551-D4EC78DC11C0}" destId="{07B02947-7FD4-4C31-8B2C-371532304731}" srcOrd="0" destOrd="0" presId="urn:microsoft.com/office/officeart/2005/8/layout/lProcess2"/>
    <dgm:cxn modelId="{C0F7EE9D-22A5-4A8B-8FFF-1B92E08DED82}" srcId="{2FB42C0C-F302-4AE6-9FFC-F028B56116E5}" destId="{C4F8B8D8-0809-495A-8581-7640BACD6B7D}" srcOrd="1" destOrd="0" parTransId="{5021D1C1-6D26-4DA9-B8F2-089D294E8F16}" sibTransId="{BB34FB0F-D265-48D7-9F67-B312AF5BA00F}"/>
    <dgm:cxn modelId="{954476B8-0910-47ED-9BE7-C631EFBB24EA}" type="presOf" srcId="{438311CE-090F-4CE8-B673-ACAA674D0A44}" destId="{9586B809-B42B-459A-89BE-FA8CD96C39A3}" srcOrd="0" destOrd="1" presId="urn:microsoft.com/office/officeart/2005/8/layout/lProcess2"/>
    <dgm:cxn modelId="{16F7814F-B3B7-4BBD-8458-C0D6039D8997}" type="presOf" srcId="{28B4C137-B813-4829-840D-929940129B08}" destId="{049B9DEE-8E4F-481B-A265-E27E1FE0F7C3}" srcOrd="1" destOrd="0" presId="urn:microsoft.com/office/officeart/2005/8/layout/lProcess2"/>
    <dgm:cxn modelId="{F728D8F0-4B09-4A2F-A506-810F25123EE2}" srcId="{4CEAAA11-4957-420D-B551-D4EC78DC11C0}" destId="{443B9A6B-EBB7-4487-97E8-D06DF7A6F8FC}" srcOrd="1" destOrd="0" parTransId="{C9B48FF7-096B-47A2-87FF-EF366455BA86}" sibTransId="{5E8BE743-D42A-4E37-A218-8DBDDA3248EE}"/>
    <dgm:cxn modelId="{301EDC8B-A337-4A41-8E58-11D1BC0575B3}" type="presOf" srcId="{C4F8B8D8-0809-495A-8581-7640BACD6B7D}" destId="{CF3D957E-C3FC-4E81-90C1-A9600F1564A6}" srcOrd="0" destOrd="2" presId="urn:microsoft.com/office/officeart/2005/8/layout/lProcess2"/>
    <dgm:cxn modelId="{E0452D71-1584-4A20-BD1F-21532A8171DD}" type="presOf" srcId="{3A66654F-E54E-4D3F-B8D1-EC80A5BC98C5}" destId="{07B02947-7FD4-4C31-8B2C-371532304731}" srcOrd="0" destOrd="1" presId="urn:microsoft.com/office/officeart/2005/8/layout/lProcess2"/>
    <dgm:cxn modelId="{E29258BF-28A8-4D11-92B8-1D0170A3F498}" srcId="{85332DF3-A144-4FD8-8747-3ED078E7DA79}" destId="{4CEAAA11-4957-420D-B551-D4EC78DC11C0}" srcOrd="0" destOrd="0" parTransId="{CAC8C9A2-4E84-4081-8AED-DCC48B2798A3}" sibTransId="{0F51D107-08A3-4FD2-9C21-5BA56D1F20F6}"/>
    <dgm:cxn modelId="{8AECA628-E522-4340-BBA9-4C96D5971B9C}" srcId="{BCD21B67-28C8-4B77-93B8-19406001CCA7}" destId="{28B4C137-B813-4829-840D-929940129B08}" srcOrd="1" destOrd="0" parTransId="{76663956-1898-40EF-9454-B3C09DCB52D2}" sibTransId="{52BBA742-9207-4504-9DA3-BB3356BD1184}"/>
    <dgm:cxn modelId="{725AA8E1-8E29-4CA5-9073-BD8880F93384}" srcId="{E50A5B96-58F2-413F-ADB5-97E1C8155C28}" destId="{6788EED3-3601-4E9F-8492-25ED53C9F650}" srcOrd="1" destOrd="0" parTransId="{A5F73119-2B90-41C1-B0A2-D6265E4F7585}" sibTransId="{EC442A34-6D7D-4A25-9E31-18FFEA81DEA8}"/>
    <dgm:cxn modelId="{C95EB7CC-3323-43E0-95E7-8BE2ACB18E52}" srcId="{28B4C137-B813-4829-840D-929940129B08}" destId="{41EDD33C-0D47-4E09-AEA6-70480894C794}" srcOrd="1" destOrd="0" parTransId="{4C20C9E9-780F-4F7D-830B-E6F5A1F1A951}" sibTransId="{54CAFCEB-7125-45D4-8986-49F3E75B8150}"/>
    <dgm:cxn modelId="{62543A10-6EC0-4D87-81A9-1694AF819330}" srcId="{28B4C137-B813-4829-840D-929940129B08}" destId="{E50A5B96-58F2-413F-ADB5-97E1C8155C28}" srcOrd="0" destOrd="0" parTransId="{AE1A55EF-6A43-4167-82D1-5EFA4F8C9D79}" sibTransId="{818D7F7D-E072-4B9A-8D1C-825D6E84F9E8}"/>
    <dgm:cxn modelId="{D038C2DD-CA1B-4F6A-87BE-EAC87DE441D4}" type="presParOf" srcId="{F4A37465-6BE0-4AEC-A28C-B7FD60F73F9E}" destId="{308A8236-E5B4-4668-A192-A5D7E39817C1}" srcOrd="0" destOrd="0" presId="urn:microsoft.com/office/officeart/2005/8/layout/lProcess2"/>
    <dgm:cxn modelId="{398B8AE5-63DB-4943-A436-B0EA89EA866A}" type="presParOf" srcId="{308A8236-E5B4-4668-A192-A5D7E39817C1}" destId="{CF92B098-B0A4-4866-AD09-45A49E9F8182}" srcOrd="0" destOrd="0" presId="urn:microsoft.com/office/officeart/2005/8/layout/lProcess2"/>
    <dgm:cxn modelId="{CD11B2D8-67E0-480D-89E4-765ADC2869D4}" type="presParOf" srcId="{308A8236-E5B4-4668-A192-A5D7E39817C1}" destId="{DE700271-1EC9-4A2B-92B0-3D8CCAD516DE}" srcOrd="1" destOrd="0" presId="urn:microsoft.com/office/officeart/2005/8/layout/lProcess2"/>
    <dgm:cxn modelId="{4493301B-9D93-4ED7-965D-49CBC2D6BDC9}" type="presParOf" srcId="{308A8236-E5B4-4668-A192-A5D7E39817C1}" destId="{69119DA3-AE2C-4BBA-AE6E-AD44D11B2289}" srcOrd="2" destOrd="0" presId="urn:microsoft.com/office/officeart/2005/8/layout/lProcess2"/>
    <dgm:cxn modelId="{B303951D-767C-4F3E-8844-7C0006BC8AAE}" type="presParOf" srcId="{69119DA3-AE2C-4BBA-AE6E-AD44D11B2289}" destId="{5DBD3285-4E1D-410B-A8F4-418C8B2A3584}" srcOrd="0" destOrd="0" presId="urn:microsoft.com/office/officeart/2005/8/layout/lProcess2"/>
    <dgm:cxn modelId="{58E61C16-DDF5-4231-9BFA-E2FA83D9D5C9}" type="presParOf" srcId="{5DBD3285-4E1D-410B-A8F4-418C8B2A3584}" destId="{07B02947-7FD4-4C31-8B2C-371532304731}" srcOrd="0" destOrd="0" presId="urn:microsoft.com/office/officeart/2005/8/layout/lProcess2"/>
    <dgm:cxn modelId="{364C2339-A73B-492F-A7BE-18BCF14E8098}" type="presParOf" srcId="{5DBD3285-4E1D-410B-A8F4-418C8B2A3584}" destId="{4A95A42F-2906-4BE1-831A-A4FF3AA0E096}" srcOrd="1" destOrd="0" presId="urn:microsoft.com/office/officeart/2005/8/layout/lProcess2"/>
    <dgm:cxn modelId="{12D28079-8611-4466-9FC7-666FFB228ED0}" type="presParOf" srcId="{5DBD3285-4E1D-410B-A8F4-418C8B2A3584}" destId="{CF3D957E-C3FC-4E81-90C1-A9600F1564A6}" srcOrd="2" destOrd="0" presId="urn:microsoft.com/office/officeart/2005/8/layout/lProcess2"/>
    <dgm:cxn modelId="{4450FE3A-B88A-4697-B783-1A2A61FC5A9B}" type="presParOf" srcId="{F4A37465-6BE0-4AEC-A28C-B7FD60F73F9E}" destId="{13A653BC-12B6-40BC-AB2D-7436DE7B18AF}" srcOrd="1" destOrd="0" presId="urn:microsoft.com/office/officeart/2005/8/layout/lProcess2"/>
    <dgm:cxn modelId="{8C19D5D0-1212-4A6C-A6E5-12EEEDAB025F}" type="presParOf" srcId="{F4A37465-6BE0-4AEC-A28C-B7FD60F73F9E}" destId="{D7505BDB-F1BC-4DFF-B3A1-1D83B1F4B923}" srcOrd="2" destOrd="0" presId="urn:microsoft.com/office/officeart/2005/8/layout/lProcess2"/>
    <dgm:cxn modelId="{5EC0EE5E-F30B-4028-B662-06E4B864FF7A}" type="presParOf" srcId="{D7505BDB-F1BC-4DFF-B3A1-1D83B1F4B923}" destId="{81B07E86-1D54-43ED-8951-2E40DFEAD263}" srcOrd="0" destOrd="0" presId="urn:microsoft.com/office/officeart/2005/8/layout/lProcess2"/>
    <dgm:cxn modelId="{D58F39F3-EF97-4C19-81EB-57D282115C30}" type="presParOf" srcId="{D7505BDB-F1BC-4DFF-B3A1-1D83B1F4B923}" destId="{049B9DEE-8E4F-481B-A265-E27E1FE0F7C3}" srcOrd="1" destOrd="0" presId="urn:microsoft.com/office/officeart/2005/8/layout/lProcess2"/>
    <dgm:cxn modelId="{48341CD6-094C-4868-977B-6F28C0E100F0}" type="presParOf" srcId="{D7505BDB-F1BC-4DFF-B3A1-1D83B1F4B923}" destId="{63B7025C-12B4-4091-BADF-DA3C8FAADD9E}" srcOrd="2" destOrd="0" presId="urn:microsoft.com/office/officeart/2005/8/layout/lProcess2"/>
    <dgm:cxn modelId="{D9EA2A37-D86F-497A-A722-4EC3AE34F3C6}" type="presParOf" srcId="{63B7025C-12B4-4091-BADF-DA3C8FAADD9E}" destId="{8183CDEF-6E6D-427F-95A9-E2AC53D1EA7E}" srcOrd="0" destOrd="0" presId="urn:microsoft.com/office/officeart/2005/8/layout/lProcess2"/>
    <dgm:cxn modelId="{158D4B24-AC90-4A76-BD9D-50DE706937DF}" type="presParOf" srcId="{8183CDEF-6E6D-427F-95A9-E2AC53D1EA7E}" destId="{9586B809-B42B-459A-89BE-FA8CD96C39A3}" srcOrd="0" destOrd="0" presId="urn:microsoft.com/office/officeart/2005/8/layout/lProcess2"/>
    <dgm:cxn modelId="{DA693A8D-DFF6-427F-B89C-9A62D5EB0512}" type="presParOf" srcId="{8183CDEF-6E6D-427F-95A9-E2AC53D1EA7E}" destId="{1BD3DE5F-1CE4-44D1-BC14-D9DCC768047A}" srcOrd="1" destOrd="0" presId="urn:microsoft.com/office/officeart/2005/8/layout/lProcess2"/>
    <dgm:cxn modelId="{5D1F79A2-F59D-412F-A65B-3CBC30F49621}" type="presParOf" srcId="{8183CDEF-6E6D-427F-95A9-E2AC53D1EA7E}" destId="{AF8E1E93-1C30-4AD0-B027-109292ADD929}"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F93F4A9-5974-4764-90F3-B2F9F581743D}" type="doc">
      <dgm:prSet loTypeId="urn:microsoft.com/office/officeart/2005/8/layout/pList1" loCatId="list" qsTypeId="urn:microsoft.com/office/officeart/2005/8/quickstyle/simple1" qsCatId="simple" csTypeId="urn:microsoft.com/office/officeart/2005/8/colors/accent1_2" csCatId="accent1" phldr="1"/>
      <dgm:spPr/>
    </dgm:pt>
    <dgm:pt modelId="{F875A8C1-1E94-4B73-8815-EAC3401BAE75}">
      <dgm:prSet phldrT="[Text]"/>
      <dgm:spPr/>
      <dgm:t>
        <a:bodyPr/>
        <a:lstStyle/>
        <a:p>
          <a:r>
            <a:rPr lang="en-US" dirty="0" err="1" smtClean="0"/>
            <a:t>Shirleys</a:t>
          </a:r>
          <a:r>
            <a:rPr lang="en-US" dirty="0" smtClean="0"/>
            <a:t> Bay Radio Astronomy Consortium</a:t>
          </a:r>
          <a:endParaRPr lang="en-US" dirty="0"/>
        </a:p>
      </dgm:t>
    </dgm:pt>
    <dgm:pt modelId="{62B053C7-4294-4541-9AE1-6B68E7FA4F82}" type="parTrans" cxnId="{5A3D7AD0-72D4-43BC-B04B-527CED03E5BA}">
      <dgm:prSet/>
      <dgm:spPr/>
      <dgm:t>
        <a:bodyPr/>
        <a:lstStyle/>
        <a:p>
          <a:endParaRPr lang="en-US"/>
        </a:p>
      </dgm:t>
    </dgm:pt>
    <dgm:pt modelId="{49593FD8-58DB-4EEE-9E3C-A26C5A98C5E4}" type="sibTrans" cxnId="{5A3D7AD0-72D4-43BC-B04B-527CED03E5BA}">
      <dgm:prSet/>
      <dgm:spPr/>
      <dgm:t>
        <a:bodyPr/>
        <a:lstStyle/>
        <a:p>
          <a:endParaRPr lang="en-US"/>
        </a:p>
      </dgm:t>
    </dgm:pt>
    <dgm:pt modelId="{D57570B8-8A7C-41BA-B542-8180D5AA99C5}" type="pres">
      <dgm:prSet presAssocID="{4F93F4A9-5974-4764-90F3-B2F9F581743D}" presName="Name0" presStyleCnt="0">
        <dgm:presLayoutVars>
          <dgm:dir/>
          <dgm:resizeHandles val="exact"/>
        </dgm:presLayoutVars>
      </dgm:prSet>
      <dgm:spPr/>
    </dgm:pt>
    <dgm:pt modelId="{B2B7BEFD-2A4F-4D77-ADE2-F8DE0BBA39E7}" type="pres">
      <dgm:prSet presAssocID="{F875A8C1-1E94-4B73-8815-EAC3401BAE75}" presName="compNode" presStyleCnt="0"/>
      <dgm:spPr/>
    </dgm:pt>
    <dgm:pt modelId="{678A7AD0-373F-4D4E-9E61-4198A9C679A6}" type="pres">
      <dgm:prSet presAssocID="{F875A8C1-1E94-4B73-8815-EAC3401BAE75}" presName="pictRect" presStyleLbl="node1" presStyleIdx="0" presStyleCnt="1" custLinFactNeighborX="-317"/>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dgm:spPr>
    </dgm:pt>
    <dgm:pt modelId="{029C13C9-9FF5-42B0-875E-0674D73650E7}" type="pres">
      <dgm:prSet presAssocID="{F875A8C1-1E94-4B73-8815-EAC3401BAE75}" presName="textRect" presStyleLbl="revTx" presStyleIdx="0" presStyleCnt="1">
        <dgm:presLayoutVars>
          <dgm:bulletEnabled val="1"/>
        </dgm:presLayoutVars>
      </dgm:prSet>
      <dgm:spPr/>
      <dgm:t>
        <a:bodyPr/>
        <a:lstStyle/>
        <a:p>
          <a:endParaRPr lang="en-US"/>
        </a:p>
      </dgm:t>
    </dgm:pt>
  </dgm:ptLst>
  <dgm:cxnLst>
    <dgm:cxn modelId="{826FFB18-FD9F-4F04-A82E-CAC7AF0F5395}" type="presOf" srcId="{F875A8C1-1E94-4B73-8815-EAC3401BAE75}" destId="{029C13C9-9FF5-42B0-875E-0674D73650E7}" srcOrd="0" destOrd="0" presId="urn:microsoft.com/office/officeart/2005/8/layout/pList1"/>
    <dgm:cxn modelId="{5A3D7AD0-72D4-43BC-B04B-527CED03E5BA}" srcId="{4F93F4A9-5974-4764-90F3-B2F9F581743D}" destId="{F875A8C1-1E94-4B73-8815-EAC3401BAE75}" srcOrd="0" destOrd="0" parTransId="{62B053C7-4294-4541-9AE1-6B68E7FA4F82}" sibTransId="{49593FD8-58DB-4EEE-9E3C-A26C5A98C5E4}"/>
    <dgm:cxn modelId="{43462AD3-2815-477A-A743-0063CA4DA3B7}" type="presOf" srcId="{4F93F4A9-5974-4764-90F3-B2F9F581743D}" destId="{D57570B8-8A7C-41BA-B542-8180D5AA99C5}" srcOrd="0" destOrd="0" presId="urn:microsoft.com/office/officeart/2005/8/layout/pList1"/>
    <dgm:cxn modelId="{24F3F919-A012-4587-9DC4-2F9C352C6366}" type="presParOf" srcId="{D57570B8-8A7C-41BA-B542-8180D5AA99C5}" destId="{B2B7BEFD-2A4F-4D77-ADE2-F8DE0BBA39E7}" srcOrd="0" destOrd="0" presId="urn:microsoft.com/office/officeart/2005/8/layout/pList1"/>
    <dgm:cxn modelId="{7CA47EB7-F607-4D43-ACEA-C711E521B675}" type="presParOf" srcId="{B2B7BEFD-2A4F-4D77-ADE2-F8DE0BBA39E7}" destId="{678A7AD0-373F-4D4E-9E61-4198A9C679A6}" srcOrd="0" destOrd="0" presId="urn:microsoft.com/office/officeart/2005/8/layout/pList1"/>
    <dgm:cxn modelId="{A491E197-8D98-4346-BE93-3F5B52F92262}" type="presParOf" srcId="{B2B7BEFD-2A4F-4D77-ADE2-F8DE0BBA39E7}" destId="{029C13C9-9FF5-42B0-875E-0674D73650E7}" srcOrd="1" destOrd="0" presId="urn:microsoft.com/office/officeart/2005/8/layout/p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987B3E3-9790-4380-9899-72C14922E2E7}" type="doc">
      <dgm:prSet loTypeId="urn:microsoft.com/office/officeart/2005/8/layout/pList1" loCatId="list" qsTypeId="urn:microsoft.com/office/officeart/2005/8/quickstyle/simple1" qsCatId="simple" csTypeId="urn:microsoft.com/office/officeart/2005/8/colors/accent1_2" csCatId="accent1" phldr="1"/>
      <dgm:spPr/>
    </dgm:pt>
    <dgm:pt modelId="{8F201129-24D7-41BB-9C11-1F00124266FB}">
      <dgm:prSet phldrT="[Text]"/>
      <dgm:spPr/>
      <dgm:t>
        <a:bodyPr/>
        <a:lstStyle/>
        <a:p>
          <a:r>
            <a:rPr lang="en-US" dirty="0" smtClean="0"/>
            <a:t>Grand Valley State University</a:t>
          </a:r>
          <a:endParaRPr lang="en-US" dirty="0"/>
        </a:p>
      </dgm:t>
    </dgm:pt>
    <dgm:pt modelId="{7A825536-57FB-41CC-B34C-748B6480B58D}" type="parTrans" cxnId="{575C9E95-BFB4-4020-969E-110D9D310E7A}">
      <dgm:prSet/>
      <dgm:spPr/>
      <dgm:t>
        <a:bodyPr/>
        <a:lstStyle/>
        <a:p>
          <a:endParaRPr lang="en-US"/>
        </a:p>
      </dgm:t>
    </dgm:pt>
    <dgm:pt modelId="{DAF2AF27-EDCC-4D46-9F3B-D8D027B90114}" type="sibTrans" cxnId="{575C9E95-BFB4-4020-969E-110D9D310E7A}">
      <dgm:prSet/>
      <dgm:spPr/>
      <dgm:t>
        <a:bodyPr/>
        <a:lstStyle/>
        <a:p>
          <a:endParaRPr lang="en-US"/>
        </a:p>
      </dgm:t>
    </dgm:pt>
    <dgm:pt modelId="{35167F51-10A3-4C91-B8C3-59BEF62E2DEC}" type="pres">
      <dgm:prSet presAssocID="{1987B3E3-9790-4380-9899-72C14922E2E7}" presName="Name0" presStyleCnt="0">
        <dgm:presLayoutVars>
          <dgm:dir/>
          <dgm:resizeHandles val="exact"/>
        </dgm:presLayoutVars>
      </dgm:prSet>
      <dgm:spPr/>
    </dgm:pt>
    <dgm:pt modelId="{CF35DA9F-7FF7-4F85-BACC-F910CA2A4C23}" type="pres">
      <dgm:prSet presAssocID="{8F201129-24D7-41BB-9C11-1F00124266FB}" presName="compNode" presStyleCnt="0"/>
      <dgm:spPr/>
    </dgm:pt>
    <dgm:pt modelId="{DA836199-C824-42C4-AC73-3C4780B17222}" type="pres">
      <dgm:prSet presAssocID="{8F201129-24D7-41BB-9C11-1F00124266FB}" presName="pictRect" presStyleLbl="node1" presStyleIdx="0" presStyleCnt="1" custScaleX="118498" custScaleY="106299"/>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3E47B5A-5210-429D-8F86-E2A286326205}" type="pres">
      <dgm:prSet presAssocID="{8F201129-24D7-41BB-9C11-1F00124266FB}" presName="textRect" presStyleLbl="revTx" presStyleIdx="0" presStyleCnt="1">
        <dgm:presLayoutVars>
          <dgm:bulletEnabled val="1"/>
        </dgm:presLayoutVars>
      </dgm:prSet>
      <dgm:spPr/>
      <dgm:t>
        <a:bodyPr/>
        <a:lstStyle/>
        <a:p>
          <a:endParaRPr lang="en-US"/>
        </a:p>
      </dgm:t>
    </dgm:pt>
  </dgm:ptLst>
  <dgm:cxnLst>
    <dgm:cxn modelId="{575C9E95-BFB4-4020-969E-110D9D310E7A}" srcId="{1987B3E3-9790-4380-9899-72C14922E2E7}" destId="{8F201129-24D7-41BB-9C11-1F00124266FB}" srcOrd="0" destOrd="0" parTransId="{7A825536-57FB-41CC-B34C-748B6480B58D}" sibTransId="{DAF2AF27-EDCC-4D46-9F3B-D8D027B90114}"/>
    <dgm:cxn modelId="{FEC232DC-3B56-41B4-8202-08A95A08BBFF}" type="presOf" srcId="{1987B3E3-9790-4380-9899-72C14922E2E7}" destId="{35167F51-10A3-4C91-B8C3-59BEF62E2DEC}" srcOrd="0" destOrd="0" presId="urn:microsoft.com/office/officeart/2005/8/layout/pList1"/>
    <dgm:cxn modelId="{836A8A77-A111-4117-9924-0CAC2B2643C4}" type="presOf" srcId="{8F201129-24D7-41BB-9C11-1F00124266FB}" destId="{43E47B5A-5210-429D-8F86-E2A286326205}" srcOrd="0" destOrd="0" presId="urn:microsoft.com/office/officeart/2005/8/layout/pList1"/>
    <dgm:cxn modelId="{D205BFFB-2921-4452-8F1E-4DE13EF700BB}" type="presParOf" srcId="{35167F51-10A3-4C91-B8C3-59BEF62E2DEC}" destId="{CF35DA9F-7FF7-4F85-BACC-F910CA2A4C23}" srcOrd="0" destOrd="0" presId="urn:microsoft.com/office/officeart/2005/8/layout/pList1"/>
    <dgm:cxn modelId="{D46513C5-CB1C-4520-9E69-5DF79071B354}" type="presParOf" srcId="{CF35DA9F-7FF7-4F85-BACC-F910CA2A4C23}" destId="{DA836199-C824-42C4-AC73-3C4780B17222}" srcOrd="0" destOrd="0" presId="urn:microsoft.com/office/officeart/2005/8/layout/pList1"/>
    <dgm:cxn modelId="{0774948B-DA81-4305-AD47-A7E136C394BF}" type="presParOf" srcId="{CF35DA9F-7FF7-4F85-BACC-F910CA2A4C23}" destId="{43E47B5A-5210-429D-8F86-E2A286326205}" srcOrd="1" destOrd="0" presId="urn:microsoft.com/office/officeart/2005/8/layout/p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ED07C2F-12A8-4098-A81E-1F1E14C07BAE}" type="doc">
      <dgm:prSet loTypeId="urn:microsoft.com/office/officeart/2005/8/layout/pList2" loCatId="list" qsTypeId="urn:microsoft.com/office/officeart/2005/8/quickstyle/simple1" qsCatId="simple" csTypeId="urn:microsoft.com/office/officeart/2005/8/colors/accent1_2" csCatId="accent1" phldr="1"/>
      <dgm:spPr/>
      <dgm:t>
        <a:bodyPr/>
        <a:lstStyle/>
        <a:p>
          <a:endParaRPr lang="en-US"/>
        </a:p>
      </dgm:t>
    </dgm:pt>
    <dgm:pt modelId="{8AF2ED37-D583-4002-9978-D4CADF25BE57}">
      <dgm:prSet phldrT="[Text]"/>
      <dgm:spPr/>
      <dgm:t>
        <a:bodyPr/>
        <a:lstStyle/>
        <a:p>
          <a:r>
            <a:rPr lang="en-US" i="0" dirty="0" smtClean="0"/>
            <a:t>Development of a software defined radio-based radiometer</a:t>
          </a:r>
          <a:endParaRPr lang="en-US" dirty="0"/>
        </a:p>
      </dgm:t>
    </dgm:pt>
    <dgm:pt modelId="{39F1F3C4-63B4-4A98-9CFC-7D0CAE19E30C}" type="parTrans" cxnId="{B62CEA02-5867-41B8-98D5-60A415B37BE2}">
      <dgm:prSet/>
      <dgm:spPr/>
      <dgm:t>
        <a:bodyPr/>
        <a:lstStyle/>
        <a:p>
          <a:endParaRPr lang="en-US"/>
        </a:p>
      </dgm:t>
    </dgm:pt>
    <dgm:pt modelId="{94768E5C-D93C-4BF2-8FAF-EA345BF6684F}" type="sibTrans" cxnId="{B62CEA02-5867-41B8-98D5-60A415B37BE2}">
      <dgm:prSet/>
      <dgm:spPr/>
      <dgm:t>
        <a:bodyPr/>
        <a:lstStyle/>
        <a:p>
          <a:endParaRPr lang="en-US"/>
        </a:p>
      </dgm:t>
    </dgm:pt>
    <dgm:pt modelId="{5854DE06-8DBB-4077-913E-BB4B1D7E1596}">
      <dgm:prSet phldrT="[Text]"/>
      <dgm:spPr/>
      <dgm:t>
        <a:bodyPr/>
        <a:lstStyle/>
        <a:p>
          <a:r>
            <a:rPr lang="en-US" i="0" dirty="0" smtClean="0"/>
            <a:t>Python based scripts for analyzing data generated by the radiometer</a:t>
          </a:r>
          <a:endParaRPr lang="en-US" dirty="0"/>
        </a:p>
      </dgm:t>
    </dgm:pt>
    <dgm:pt modelId="{A89B9E95-2B6A-464B-B003-B1A939CF338B}" type="parTrans" cxnId="{B29BBEE1-79DE-48FF-9747-E5A8E9FAA793}">
      <dgm:prSet/>
      <dgm:spPr/>
      <dgm:t>
        <a:bodyPr/>
        <a:lstStyle/>
        <a:p>
          <a:endParaRPr lang="en-US"/>
        </a:p>
      </dgm:t>
    </dgm:pt>
    <dgm:pt modelId="{F4219508-0D26-40DA-9172-F61CA49F70A4}" type="sibTrans" cxnId="{B29BBEE1-79DE-48FF-9747-E5A8E9FAA793}">
      <dgm:prSet/>
      <dgm:spPr/>
      <dgm:t>
        <a:bodyPr/>
        <a:lstStyle/>
        <a:p>
          <a:endParaRPr lang="en-US"/>
        </a:p>
      </dgm:t>
    </dgm:pt>
    <dgm:pt modelId="{FEF89BF7-9A8B-4AEC-9573-C88E588DD544}">
      <dgm:prSet phldrT="[Text]"/>
      <dgm:spPr/>
      <dgm:t>
        <a:bodyPr/>
        <a:lstStyle/>
        <a:p>
          <a:r>
            <a:rPr lang="en-US" i="0" smtClean="0"/>
            <a:t>A </a:t>
          </a:r>
          <a:r>
            <a:rPr lang="en-US" i="0" dirty="0" smtClean="0"/>
            <a:t>Radio Frequency Interference (RFI) mitigation technique implemented using software</a:t>
          </a:r>
          <a:br>
            <a:rPr lang="en-US" i="0" dirty="0" smtClean="0"/>
          </a:br>
          <a:r>
            <a:rPr lang="en-US" i="0" dirty="0" smtClean="0"/>
            <a:t>defined radio technology</a:t>
          </a:r>
          <a:br>
            <a:rPr lang="en-US" i="0" dirty="0" smtClean="0"/>
          </a:br>
          <a:endParaRPr lang="en-US" dirty="0"/>
        </a:p>
      </dgm:t>
    </dgm:pt>
    <dgm:pt modelId="{A5EA6B01-CDE3-4C0C-9BEA-3193608B8614}" type="parTrans" cxnId="{600A1B80-23F4-40C2-B181-78763B0C1F08}">
      <dgm:prSet/>
      <dgm:spPr/>
      <dgm:t>
        <a:bodyPr/>
        <a:lstStyle/>
        <a:p>
          <a:endParaRPr lang="en-US"/>
        </a:p>
      </dgm:t>
    </dgm:pt>
    <dgm:pt modelId="{D5730DEA-7F50-4656-B060-52EBC70F5BD4}" type="sibTrans" cxnId="{600A1B80-23F4-40C2-B181-78763B0C1F08}">
      <dgm:prSet/>
      <dgm:spPr/>
      <dgm:t>
        <a:bodyPr/>
        <a:lstStyle/>
        <a:p>
          <a:endParaRPr lang="en-US"/>
        </a:p>
      </dgm:t>
    </dgm:pt>
    <dgm:pt modelId="{7985C5E1-31A3-4DE5-B5C4-569EAE3B9501}" type="pres">
      <dgm:prSet presAssocID="{5ED07C2F-12A8-4098-A81E-1F1E14C07BAE}" presName="Name0" presStyleCnt="0">
        <dgm:presLayoutVars>
          <dgm:dir/>
          <dgm:resizeHandles val="exact"/>
        </dgm:presLayoutVars>
      </dgm:prSet>
      <dgm:spPr/>
      <dgm:t>
        <a:bodyPr/>
        <a:lstStyle/>
        <a:p>
          <a:endParaRPr lang="en-US"/>
        </a:p>
      </dgm:t>
    </dgm:pt>
    <dgm:pt modelId="{5CF61399-0EB5-4A70-BA83-42CD17873AB3}" type="pres">
      <dgm:prSet presAssocID="{5ED07C2F-12A8-4098-A81E-1F1E14C07BAE}" presName="bkgdShp" presStyleLbl="alignAccFollowNode1" presStyleIdx="0" presStyleCnt="1"/>
      <dgm:spPr/>
    </dgm:pt>
    <dgm:pt modelId="{9C4B0E50-F1C4-4681-BF28-A948EDF8FB99}" type="pres">
      <dgm:prSet presAssocID="{5ED07C2F-12A8-4098-A81E-1F1E14C07BAE}" presName="linComp" presStyleCnt="0"/>
      <dgm:spPr/>
    </dgm:pt>
    <dgm:pt modelId="{CE524FF6-CD8A-4E7D-930D-69B16BD77BD1}" type="pres">
      <dgm:prSet presAssocID="{8AF2ED37-D583-4002-9978-D4CADF25BE57}" presName="compNode" presStyleCnt="0"/>
      <dgm:spPr/>
    </dgm:pt>
    <dgm:pt modelId="{4DE9484B-09FD-451B-8B4E-6F8F5FE99AF7}" type="pres">
      <dgm:prSet presAssocID="{8AF2ED37-D583-4002-9978-D4CADF25BE57}" presName="node" presStyleLbl="node1" presStyleIdx="0" presStyleCnt="3">
        <dgm:presLayoutVars>
          <dgm:bulletEnabled val="1"/>
        </dgm:presLayoutVars>
      </dgm:prSet>
      <dgm:spPr/>
      <dgm:t>
        <a:bodyPr/>
        <a:lstStyle/>
        <a:p>
          <a:endParaRPr lang="en-US"/>
        </a:p>
      </dgm:t>
    </dgm:pt>
    <dgm:pt modelId="{B3BBD9D4-D09F-4B8A-8F81-360202E34A8F}" type="pres">
      <dgm:prSet presAssocID="{8AF2ED37-D583-4002-9978-D4CADF25BE57}" presName="invisiNode" presStyleLbl="node1" presStyleIdx="0" presStyleCnt="3"/>
      <dgm:spPr/>
    </dgm:pt>
    <dgm:pt modelId="{D9FF1459-BF72-4364-9517-2FD47CFDD8FC}" type="pres">
      <dgm:prSet presAssocID="{8AF2ED37-D583-4002-9978-D4CADF25BE57}"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dgm:spPr>
      <dgm:t>
        <a:bodyPr/>
        <a:lstStyle/>
        <a:p>
          <a:endParaRPr lang="en-US"/>
        </a:p>
      </dgm:t>
    </dgm:pt>
    <dgm:pt modelId="{8D9835E3-9320-46E0-8B13-351DCB15B0C6}" type="pres">
      <dgm:prSet presAssocID="{94768E5C-D93C-4BF2-8FAF-EA345BF6684F}" presName="sibTrans" presStyleLbl="sibTrans2D1" presStyleIdx="0" presStyleCnt="0"/>
      <dgm:spPr/>
      <dgm:t>
        <a:bodyPr/>
        <a:lstStyle/>
        <a:p>
          <a:endParaRPr lang="en-US"/>
        </a:p>
      </dgm:t>
    </dgm:pt>
    <dgm:pt modelId="{57A4C479-BDE6-4911-B60E-B47152005051}" type="pres">
      <dgm:prSet presAssocID="{5854DE06-8DBB-4077-913E-BB4B1D7E1596}" presName="compNode" presStyleCnt="0"/>
      <dgm:spPr/>
    </dgm:pt>
    <dgm:pt modelId="{0A4FF0D7-0FE6-4D18-96B7-C240BA97A265}" type="pres">
      <dgm:prSet presAssocID="{5854DE06-8DBB-4077-913E-BB4B1D7E1596}" presName="node" presStyleLbl="node1" presStyleIdx="1" presStyleCnt="3">
        <dgm:presLayoutVars>
          <dgm:bulletEnabled val="1"/>
        </dgm:presLayoutVars>
      </dgm:prSet>
      <dgm:spPr/>
      <dgm:t>
        <a:bodyPr/>
        <a:lstStyle/>
        <a:p>
          <a:endParaRPr lang="en-US"/>
        </a:p>
      </dgm:t>
    </dgm:pt>
    <dgm:pt modelId="{1148B4DB-3C97-4735-8639-1CD503664057}" type="pres">
      <dgm:prSet presAssocID="{5854DE06-8DBB-4077-913E-BB4B1D7E1596}" presName="invisiNode" presStyleLbl="node1" presStyleIdx="1" presStyleCnt="3"/>
      <dgm:spPr/>
    </dgm:pt>
    <dgm:pt modelId="{5DCA36AA-1908-49EE-A0C5-67A41298F73F}" type="pres">
      <dgm:prSet presAssocID="{5854DE06-8DBB-4077-913E-BB4B1D7E1596}" presName="imagNode"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dgm:spPr>
      <dgm:t>
        <a:bodyPr/>
        <a:lstStyle/>
        <a:p>
          <a:endParaRPr lang="en-US"/>
        </a:p>
      </dgm:t>
    </dgm:pt>
    <dgm:pt modelId="{A584E924-578A-4C3E-A2EC-A1FF278F08A6}" type="pres">
      <dgm:prSet presAssocID="{F4219508-0D26-40DA-9172-F61CA49F70A4}" presName="sibTrans" presStyleLbl="sibTrans2D1" presStyleIdx="0" presStyleCnt="0"/>
      <dgm:spPr/>
      <dgm:t>
        <a:bodyPr/>
        <a:lstStyle/>
        <a:p>
          <a:endParaRPr lang="en-US"/>
        </a:p>
      </dgm:t>
    </dgm:pt>
    <dgm:pt modelId="{5B09BF46-8F26-4DEF-942A-5CB60DE4869A}" type="pres">
      <dgm:prSet presAssocID="{FEF89BF7-9A8B-4AEC-9573-C88E588DD544}" presName="compNode" presStyleCnt="0"/>
      <dgm:spPr/>
    </dgm:pt>
    <dgm:pt modelId="{055F9123-F204-48B6-9D41-BF3101CB340A}" type="pres">
      <dgm:prSet presAssocID="{FEF89BF7-9A8B-4AEC-9573-C88E588DD544}" presName="node" presStyleLbl="node1" presStyleIdx="2" presStyleCnt="3">
        <dgm:presLayoutVars>
          <dgm:bulletEnabled val="1"/>
        </dgm:presLayoutVars>
      </dgm:prSet>
      <dgm:spPr/>
      <dgm:t>
        <a:bodyPr/>
        <a:lstStyle/>
        <a:p>
          <a:endParaRPr lang="en-US"/>
        </a:p>
      </dgm:t>
    </dgm:pt>
    <dgm:pt modelId="{0B25A4F2-9A94-4568-812F-28DCA228E6A3}" type="pres">
      <dgm:prSet presAssocID="{FEF89BF7-9A8B-4AEC-9573-C88E588DD544}" presName="invisiNode" presStyleLbl="node1" presStyleIdx="2" presStyleCnt="3"/>
      <dgm:spPr/>
    </dgm:pt>
    <dgm:pt modelId="{97847FD8-91CC-4C4F-AEA7-C9B4FE823197}" type="pres">
      <dgm:prSet presAssocID="{FEF89BF7-9A8B-4AEC-9573-C88E588DD544}"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dgm:spPr>
      <dgm:t>
        <a:bodyPr/>
        <a:lstStyle/>
        <a:p>
          <a:endParaRPr lang="en-US"/>
        </a:p>
      </dgm:t>
    </dgm:pt>
  </dgm:ptLst>
  <dgm:cxnLst>
    <dgm:cxn modelId="{B1617364-D0D1-4AB6-8195-B49A18CA5745}" type="presOf" srcId="{5854DE06-8DBB-4077-913E-BB4B1D7E1596}" destId="{0A4FF0D7-0FE6-4D18-96B7-C240BA97A265}" srcOrd="0" destOrd="0" presId="urn:microsoft.com/office/officeart/2005/8/layout/pList2"/>
    <dgm:cxn modelId="{97A1F499-6256-47E5-B8FF-BD1FA93AFDA2}" type="presOf" srcId="{5ED07C2F-12A8-4098-A81E-1F1E14C07BAE}" destId="{7985C5E1-31A3-4DE5-B5C4-569EAE3B9501}" srcOrd="0" destOrd="0" presId="urn:microsoft.com/office/officeart/2005/8/layout/pList2"/>
    <dgm:cxn modelId="{B034F99A-A6DB-4FF7-87A7-D8830794C641}" type="presOf" srcId="{FEF89BF7-9A8B-4AEC-9573-C88E588DD544}" destId="{055F9123-F204-48B6-9D41-BF3101CB340A}" srcOrd="0" destOrd="0" presId="urn:microsoft.com/office/officeart/2005/8/layout/pList2"/>
    <dgm:cxn modelId="{B62CEA02-5867-41B8-98D5-60A415B37BE2}" srcId="{5ED07C2F-12A8-4098-A81E-1F1E14C07BAE}" destId="{8AF2ED37-D583-4002-9978-D4CADF25BE57}" srcOrd="0" destOrd="0" parTransId="{39F1F3C4-63B4-4A98-9CFC-7D0CAE19E30C}" sibTransId="{94768E5C-D93C-4BF2-8FAF-EA345BF6684F}"/>
    <dgm:cxn modelId="{D4C57932-6B6F-4FFA-BBEA-07A3257A335A}" type="presOf" srcId="{F4219508-0D26-40DA-9172-F61CA49F70A4}" destId="{A584E924-578A-4C3E-A2EC-A1FF278F08A6}" srcOrd="0" destOrd="0" presId="urn:microsoft.com/office/officeart/2005/8/layout/pList2"/>
    <dgm:cxn modelId="{4F25CB37-B052-49DE-A81A-C8E8EB77DA46}" type="presOf" srcId="{94768E5C-D93C-4BF2-8FAF-EA345BF6684F}" destId="{8D9835E3-9320-46E0-8B13-351DCB15B0C6}" srcOrd="0" destOrd="0" presId="urn:microsoft.com/office/officeart/2005/8/layout/pList2"/>
    <dgm:cxn modelId="{B80521D5-4236-4441-BF77-674F8B915373}" type="presOf" srcId="{8AF2ED37-D583-4002-9978-D4CADF25BE57}" destId="{4DE9484B-09FD-451B-8B4E-6F8F5FE99AF7}" srcOrd="0" destOrd="0" presId="urn:microsoft.com/office/officeart/2005/8/layout/pList2"/>
    <dgm:cxn modelId="{B29BBEE1-79DE-48FF-9747-E5A8E9FAA793}" srcId="{5ED07C2F-12A8-4098-A81E-1F1E14C07BAE}" destId="{5854DE06-8DBB-4077-913E-BB4B1D7E1596}" srcOrd="1" destOrd="0" parTransId="{A89B9E95-2B6A-464B-B003-B1A939CF338B}" sibTransId="{F4219508-0D26-40DA-9172-F61CA49F70A4}"/>
    <dgm:cxn modelId="{600A1B80-23F4-40C2-B181-78763B0C1F08}" srcId="{5ED07C2F-12A8-4098-A81E-1F1E14C07BAE}" destId="{FEF89BF7-9A8B-4AEC-9573-C88E588DD544}" srcOrd="2" destOrd="0" parTransId="{A5EA6B01-CDE3-4C0C-9BEA-3193608B8614}" sibTransId="{D5730DEA-7F50-4656-B060-52EBC70F5BD4}"/>
    <dgm:cxn modelId="{8D94D363-D655-4961-A47D-B45EDAC92A34}" type="presParOf" srcId="{7985C5E1-31A3-4DE5-B5C4-569EAE3B9501}" destId="{5CF61399-0EB5-4A70-BA83-42CD17873AB3}" srcOrd="0" destOrd="0" presId="urn:microsoft.com/office/officeart/2005/8/layout/pList2"/>
    <dgm:cxn modelId="{8D8016C8-0EB9-499F-82F2-CA1AF29C3B87}" type="presParOf" srcId="{7985C5E1-31A3-4DE5-B5C4-569EAE3B9501}" destId="{9C4B0E50-F1C4-4681-BF28-A948EDF8FB99}" srcOrd="1" destOrd="0" presId="urn:microsoft.com/office/officeart/2005/8/layout/pList2"/>
    <dgm:cxn modelId="{425CA38B-A187-412D-BB1D-F54544111019}" type="presParOf" srcId="{9C4B0E50-F1C4-4681-BF28-A948EDF8FB99}" destId="{CE524FF6-CD8A-4E7D-930D-69B16BD77BD1}" srcOrd="0" destOrd="0" presId="urn:microsoft.com/office/officeart/2005/8/layout/pList2"/>
    <dgm:cxn modelId="{A3806B49-5A8F-4CA2-9F10-1FC17FED3F7C}" type="presParOf" srcId="{CE524FF6-CD8A-4E7D-930D-69B16BD77BD1}" destId="{4DE9484B-09FD-451B-8B4E-6F8F5FE99AF7}" srcOrd="0" destOrd="0" presId="urn:microsoft.com/office/officeart/2005/8/layout/pList2"/>
    <dgm:cxn modelId="{BBBE613B-A25D-42C0-A67B-D4D8B8DEFF8A}" type="presParOf" srcId="{CE524FF6-CD8A-4E7D-930D-69B16BD77BD1}" destId="{B3BBD9D4-D09F-4B8A-8F81-360202E34A8F}" srcOrd="1" destOrd="0" presId="urn:microsoft.com/office/officeart/2005/8/layout/pList2"/>
    <dgm:cxn modelId="{ED914A67-4C60-4134-9C18-436CAF208570}" type="presParOf" srcId="{CE524FF6-CD8A-4E7D-930D-69B16BD77BD1}" destId="{D9FF1459-BF72-4364-9517-2FD47CFDD8FC}" srcOrd="2" destOrd="0" presId="urn:microsoft.com/office/officeart/2005/8/layout/pList2"/>
    <dgm:cxn modelId="{8A7D5358-43A5-40E1-B3C5-77D2A1B2296E}" type="presParOf" srcId="{9C4B0E50-F1C4-4681-BF28-A948EDF8FB99}" destId="{8D9835E3-9320-46E0-8B13-351DCB15B0C6}" srcOrd="1" destOrd="0" presId="urn:microsoft.com/office/officeart/2005/8/layout/pList2"/>
    <dgm:cxn modelId="{7BEC88C5-CF36-4706-ADF5-77D99811D76A}" type="presParOf" srcId="{9C4B0E50-F1C4-4681-BF28-A948EDF8FB99}" destId="{57A4C479-BDE6-4911-B60E-B47152005051}" srcOrd="2" destOrd="0" presId="urn:microsoft.com/office/officeart/2005/8/layout/pList2"/>
    <dgm:cxn modelId="{5E17DDA5-E99F-4377-A7EB-13E74111FCCC}" type="presParOf" srcId="{57A4C479-BDE6-4911-B60E-B47152005051}" destId="{0A4FF0D7-0FE6-4D18-96B7-C240BA97A265}" srcOrd="0" destOrd="0" presId="urn:microsoft.com/office/officeart/2005/8/layout/pList2"/>
    <dgm:cxn modelId="{239EFA13-685B-40F2-A139-DFA9D93B0BC1}" type="presParOf" srcId="{57A4C479-BDE6-4911-B60E-B47152005051}" destId="{1148B4DB-3C97-4735-8639-1CD503664057}" srcOrd="1" destOrd="0" presId="urn:microsoft.com/office/officeart/2005/8/layout/pList2"/>
    <dgm:cxn modelId="{2C6EB5D1-E8F6-419E-A328-0C0A287AC5D1}" type="presParOf" srcId="{57A4C479-BDE6-4911-B60E-B47152005051}" destId="{5DCA36AA-1908-49EE-A0C5-67A41298F73F}" srcOrd="2" destOrd="0" presId="urn:microsoft.com/office/officeart/2005/8/layout/pList2"/>
    <dgm:cxn modelId="{3F905866-2D49-4775-9DC2-5613FDB3A48B}" type="presParOf" srcId="{9C4B0E50-F1C4-4681-BF28-A948EDF8FB99}" destId="{A584E924-578A-4C3E-A2EC-A1FF278F08A6}" srcOrd="3" destOrd="0" presId="urn:microsoft.com/office/officeart/2005/8/layout/pList2"/>
    <dgm:cxn modelId="{CE28A238-1CE3-4F73-9663-30FE4DE4D230}" type="presParOf" srcId="{9C4B0E50-F1C4-4681-BF28-A948EDF8FB99}" destId="{5B09BF46-8F26-4DEF-942A-5CB60DE4869A}" srcOrd="4" destOrd="0" presId="urn:microsoft.com/office/officeart/2005/8/layout/pList2"/>
    <dgm:cxn modelId="{7BB37766-1DCA-41F3-9539-7B6943E3C225}" type="presParOf" srcId="{5B09BF46-8F26-4DEF-942A-5CB60DE4869A}" destId="{055F9123-F204-48B6-9D41-BF3101CB340A}" srcOrd="0" destOrd="0" presId="urn:microsoft.com/office/officeart/2005/8/layout/pList2"/>
    <dgm:cxn modelId="{BE2A8E6D-5261-4C19-8090-290E964BBC96}" type="presParOf" srcId="{5B09BF46-8F26-4DEF-942A-5CB60DE4869A}" destId="{0B25A4F2-9A94-4568-812F-28DCA228E6A3}" srcOrd="1" destOrd="0" presId="urn:microsoft.com/office/officeart/2005/8/layout/pList2"/>
    <dgm:cxn modelId="{0A99FA75-A217-4CE7-B897-AD0738466AE6}" type="presParOf" srcId="{5B09BF46-8F26-4DEF-942A-5CB60DE4869A}" destId="{97847FD8-91CC-4C4F-AEA7-C9B4FE823197}"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D764037-0935-BE48-99F0-B637FB790414}"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683D569D-0ADD-FE43-9E9A-BDA272198C38}">
      <dgm:prSet phldrT="[Text]"/>
      <dgm:spPr/>
      <dgm:t>
        <a:bodyPr/>
        <a:lstStyle/>
        <a:p>
          <a:r>
            <a:rPr lang="en-US" dirty="0" smtClean="0"/>
            <a:t>Dual 14-bit ADC</a:t>
          </a:r>
          <a:endParaRPr lang="en-US" dirty="0"/>
        </a:p>
      </dgm:t>
    </dgm:pt>
    <dgm:pt modelId="{87908338-4446-2444-8485-A74FC8730D52}" type="parTrans" cxnId="{A9F88DFE-D72E-CD47-B46C-5A5D67F6D6F4}">
      <dgm:prSet/>
      <dgm:spPr/>
      <dgm:t>
        <a:bodyPr/>
        <a:lstStyle/>
        <a:p>
          <a:endParaRPr lang="en-US"/>
        </a:p>
      </dgm:t>
    </dgm:pt>
    <dgm:pt modelId="{3F679B39-2E6C-E34A-BDC2-D6095EE7BB22}" type="sibTrans" cxnId="{A9F88DFE-D72E-CD47-B46C-5A5D67F6D6F4}">
      <dgm:prSet/>
      <dgm:spPr/>
      <dgm:t>
        <a:bodyPr/>
        <a:lstStyle/>
        <a:p>
          <a:endParaRPr lang="en-US"/>
        </a:p>
      </dgm:t>
    </dgm:pt>
    <dgm:pt modelId="{7F86702C-9B96-194B-B763-3EF5ADDD9158}">
      <dgm:prSet phldrT="[Text]"/>
      <dgm:spPr/>
      <dgm:t>
        <a:bodyPr/>
        <a:lstStyle/>
        <a:p>
          <a:r>
            <a:rPr lang="en-US" dirty="0" smtClean="0"/>
            <a:t>25 MHz bandwidth per channel</a:t>
          </a:r>
          <a:endParaRPr lang="en-US" dirty="0"/>
        </a:p>
      </dgm:t>
    </dgm:pt>
    <dgm:pt modelId="{9E900FCA-1612-E140-A1E0-876677BC4415}" type="parTrans" cxnId="{DF09063B-97C7-1947-AA7E-36030B8DD243}">
      <dgm:prSet/>
      <dgm:spPr/>
      <dgm:t>
        <a:bodyPr/>
        <a:lstStyle/>
        <a:p>
          <a:endParaRPr lang="en-US"/>
        </a:p>
      </dgm:t>
    </dgm:pt>
    <dgm:pt modelId="{CC31BBBE-119D-D44A-8378-5EE027B5CDC7}" type="sibTrans" cxnId="{DF09063B-97C7-1947-AA7E-36030B8DD243}">
      <dgm:prSet/>
      <dgm:spPr/>
      <dgm:t>
        <a:bodyPr/>
        <a:lstStyle/>
        <a:p>
          <a:endParaRPr lang="en-US"/>
        </a:p>
      </dgm:t>
    </dgm:pt>
    <dgm:pt modelId="{FC02A4B3-278E-374B-8D17-7666E74C377A}">
      <dgm:prSet phldrT="[Text]"/>
      <dgm:spPr/>
      <dgm:t>
        <a:bodyPr/>
        <a:lstStyle/>
        <a:p>
          <a:r>
            <a:rPr lang="en-US" dirty="0" smtClean="0"/>
            <a:t>Modular daughter-board system</a:t>
          </a:r>
          <a:endParaRPr lang="en-US" dirty="0"/>
        </a:p>
      </dgm:t>
    </dgm:pt>
    <dgm:pt modelId="{1204DEBB-6B82-C54F-BD21-ABC1FBBE786A}" type="parTrans" cxnId="{D1101CFE-DBE2-FE40-8B7F-332F1DA92D12}">
      <dgm:prSet/>
      <dgm:spPr/>
      <dgm:t>
        <a:bodyPr/>
        <a:lstStyle/>
        <a:p>
          <a:endParaRPr lang="en-US"/>
        </a:p>
      </dgm:t>
    </dgm:pt>
    <dgm:pt modelId="{10B12F48-FE6D-794D-940D-3D3DFE98EA75}" type="sibTrans" cxnId="{D1101CFE-DBE2-FE40-8B7F-332F1DA92D12}">
      <dgm:prSet/>
      <dgm:spPr/>
      <dgm:t>
        <a:bodyPr/>
        <a:lstStyle/>
        <a:p>
          <a:endParaRPr lang="en-US"/>
        </a:p>
      </dgm:t>
    </dgm:pt>
    <dgm:pt modelId="{A9535922-BE52-C84E-A461-2AE881B22823}" type="pres">
      <dgm:prSet presAssocID="{8D764037-0935-BE48-99F0-B637FB790414}" presName="Name0" presStyleCnt="0">
        <dgm:presLayoutVars>
          <dgm:dir/>
          <dgm:animLvl val="lvl"/>
          <dgm:resizeHandles/>
        </dgm:presLayoutVars>
      </dgm:prSet>
      <dgm:spPr/>
      <dgm:t>
        <a:bodyPr/>
        <a:lstStyle/>
        <a:p>
          <a:endParaRPr lang="en-US"/>
        </a:p>
      </dgm:t>
    </dgm:pt>
    <dgm:pt modelId="{0A07F8BE-DE77-D749-BA27-DB30B920E100}" type="pres">
      <dgm:prSet presAssocID="{683D569D-0ADD-FE43-9E9A-BDA272198C38}" presName="linNode" presStyleCnt="0"/>
      <dgm:spPr/>
    </dgm:pt>
    <dgm:pt modelId="{1B4A7AC0-9AFE-DC4E-AAA2-B025DDC78A34}" type="pres">
      <dgm:prSet presAssocID="{683D569D-0ADD-FE43-9E9A-BDA272198C38}" presName="parentShp" presStyleLbl="node1" presStyleIdx="0" presStyleCnt="3">
        <dgm:presLayoutVars>
          <dgm:bulletEnabled val="1"/>
        </dgm:presLayoutVars>
      </dgm:prSet>
      <dgm:spPr/>
      <dgm:t>
        <a:bodyPr/>
        <a:lstStyle/>
        <a:p>
          <a:endParaRPr lang="en-US"/>
        </a:p>
      </dgm:t>
    </dgm:pt>
    <dgm:pt modelId="{FF0A29BA-C2E7-AA4A-8B0C-6571E31E24C1}" type="pres">
      <dgm:prSet presAssocID="{683D569D-0ADD-FE43-9E9A-BDA272198C38}" presName="childShp" presStyleLbl="bgAccFollowNode1" presStyleIdx="0" presStyleCnt="3">
        <dgm:presLayoutVars>
          <dgm:bulletEnabled val="1"/>
        </dgm:presLayoutVars>
      </dgm:prSet>
      <dgm:spPr/>
      <dgm:t>
        <a:bodyPr/>
        <a:lstStyle/>
        <a:p>
          <a:endParaRPr lang="en-US"/>
        </a:p>
      </dgm:t>
    </dgm:pt>
    <dgm:pt modelId="{3C3A1CAE-066F-FE49-B9CC-3C8F787485E4}" type="pres">
      <dgm:prSet presAssocID="{3F679B39-2E6C-E34A-BDC2-D6095EE7BB22}" presName="spacing" presStyleCnt="0"/>
      <dgm:spPr/>
    </dgm:pt>
    <dgm:pt modelId="{2B8992B5-2F1D-8D47-B8D4-6CEF1D53D2F6}" type="pres">
      <dgm:prSet presAssocID="{7F86702C-9B96-194B-B763-3EF5ADDD9158}" presName="linNode" presStyleCnt="0"/>
      <dgm:spPr/>
    </dgm:pt>
    <dgm:pt modelId="{62287B1A-288E-F548-B660-6F0DEAF9F1D5}" type="pres">
      <dgm:prSet presAssocID="{7F86702C-9B96-194B-B763-3EF5ADDD9158}" presName="parentShp" presStyleLbl="node1" presStyleIdx="1" presStyleCnt="3">
        <dgm:presLayoutVars>
          <dgm:bulletEnabled val="1"/>
        </dgm:presLayoutVars>
      </dgm:prSet>
      <dgm:spPr/>
      <dgm:t>
        <a:bodyPr/>
        <a:lstStyle/>
        <a:p>
          <a:endParaRPr lang="en-US"/>
        </a:p>
      </dgm:t>
    </dgm:pt>
    <dgm:pt modelId="{0A913507-754C-F748-901F-7158062E8ACA}" type="pres">
      <dgm:prSet presAssocID="{7F86702C-9B96-194B-B763-3EF5ADDD9158}" presName="childShp" presStyleLbl="bgAccFollowNode1" presStyleIdx="1" presStyleCnt="3">
        <dgm:presLayoutVars>
          <dgm:bulletEnabled val="1"/>
        </dgm:presLayoutVars>
      </dgm:prSet>
      <dgm:spPr/>
    </dgm:pt>
    <dgm:pt modelId="{BE7D6479-760D-004C-94E1-4B98597541C2}" type="pres">
      <dgm:prSet presAssocID="{CC31BBBE-119D-D44A-8378-5EE027B5CDC7}" presName="spacing" presStyleCnt="0"/>
      <dgm:spPr/>
    </dgm:pt>
    <dgm:pt modelId="{372C2090-7F39-9241-8B66-269E4C1AF0B3}" type="pres">
      <dgm:prSet presAssocID="{FC02A4B3-278E-374B-8D17-7666E74C377A}" presName="linNode" presStyleCnt="0"/>
      <dgm:spPr/>
    </dgm:pt>
    <dgm:pt modelId="{DEF2FDB4-A9A4-414A-85CD-2AEBEAF4B3CF}" type="pres">
      <dgm:prSet presAssocID="{FC02A4B3-278E-374B-8D17-7666E74C377A}" presName="parentShp" presStyleLbl="node1" presStyleIdx="2" presStyleCnt="3">
        <dgm:presLayoutVars>
          <dgm:bulletEnabled val="1"/>
        </dgm:presLayoutVars>
      </dgm:prSet>
      <dgm:spPr/>
      <dgm:t>
        <a:bodyPr/>
        <a:lstStyle/>
        <a:p>
          <a:endParaRPr lang="en-US"/>
        </a:p>
      </dgm:t>
    </dgm:pt>
    <dgm:pt modelId="{E59227CE-0E11-834D-B6A1-2B1B8D649595}" type="pres">
      <dgm:prSet presAssocID="{FC02A4B3-278E-374B-8D17-7666E74C377A}" presName="childShp" presStyleLbl="bgAccFollowNode1" presStyleIdx="2" presStyleCnt="3">
        <dgm:presLayoutVars>
          <dgm:bulletEnabled val="1"/>
        </dgm:presLayoutVars>
      </dgm:prSet>
      <dgm:spPr/>
      <dgm:t>
        <a:bodyPr/>
        <a:lstStyle/>
        <a:p>
          <a:endParaRPr lang="en-US"/>
        </a:p>
      </dgm:t>
    </dgm:pt>
  </dgm:ptLst>
  <dgm:cxnLst>
    <dgm:cxn modelId="{BCF3B48E-7BD7-EC44-AEB2-9A018A9FE8F0}" type="presOf" srcId="{683D569D-0ADD-FE43-9E9A-BDA272198C38}" destId="{1B4A7AC0-9AFE-DC4E-AAA2-B025DDC78A34}" srcOrd="0" destOrd="0" presId="urn:microsoft.com/office/officeart/2005/8/layout/vList6"/>
    <dgm:cxn modelId="{20F959C3-1FDB-374C-BB24-745B3265DCB9}" type="presOf" srcId="{7F86702C-9B96-194B-B763-3EF5ADDD9158}" destId="{62287B1A-288E-F548-B660-6F0DEAF9F1D5}" srcOrd="0" destOrd="0" presId="urn:microsoft.com/office/officeart/2005/8/layout/vList6"/>
    <dgm:cxn modelId="{D9FDC4B9-A0CB-544C-8DE4-3082FCBEA4E2}" type="presOf" srcId="{8D764037-0935-BE48-99F0-B637FB790414}" destId="{A9535922-BE52-C84E-A461-2AE881B22823}" srcOrd="0" destOrd="0" presId="urn:microsoft.com/office/officeart/2005/8/layout/vList6"/>
    <dgm:cxn modelId="{DF09063B-97C7-1947-AA7E-36030B8DD243}" srcId="{8D764037-0935-BE48-99F0-B637FB790414}" destId="{7F86702C-9B96-194B-B763-3EF5ADDD9158}" srcOrd="1" destOrd="0" parTransId="{9E900FCA-1612-E140-A1E0-876677BC4415}" sibTransId="{CC31BBBE-119D-D44A-8378-5EE027B5CDC7}"/>
    <dgm:cxn modelId="{BF0B3E94-434C-BA4E-A455-C48ED841B940}" type="presOf" srcId="{FC02A4B3-278E-374B-8D17-7666E74C377A}" destId="{DEF2FDB4-A9A4-414A-85CD-2AEBEAF4B3CF}" srcOrd="0" destOrd="0" presId="urn:microsoft.com/office/officeart/2005/8/layout/vList6"/>
    <dgm:cxn modelId="{A9F88DFE-D72E-CD47-B46C-5A5D67F6D6F4}" srcId="{8D764037-0935-BE48-99F0-B637FB790414}" destId="{683D569D-0ADD-FE43-9E9A-BDA272198C38}" srcOrd="0" destOrd="0" parTransId="{87908338-4446-2444-8485-A74FC8730D52}" sibTransId="{3F679B39-2E6C-E34A-BDC2-D6095EE7BB22}"/>
    <dgm:cxn modelId="{D1101CFE-DBE2-FE40-8B7F-332F1DA92D12}" srcId="{8D764037-0935-BE48-99F0-B637FB790414}" destId="{FC02A4B3-278E-374B-8D17-7666E74C377A}" srcOrd="2" destOrd="0" parTransId="{1204DEBB-6B82-C54F-BD21-ABC1FBBE786A}" sibTransId="{10B12F48-FE6D-794D-940D-3D3DFE98EA75}"/>
    <dgm:cxn modelId="{C328F24F-E325-E246-9F0E-BAE599F6F8F7}" type="presParOf" srcId="{A9535922-BE52-C84E-A461-2AE881B22823}" destId="{0A07F8BE-DE77-D749-BA27-DB30B920E100}" srcOrd="0" destOrd="0" presId="urn:microsoft.com/office/officeart/2005/8/layout/vList6"/>
    <dgm:cxn modelId="{18EFF277-682F-A044-842F-439ADFEBB250}" type="presParOf" srcId="{0A07F8BE-DE77-D749-BA27-DB30B920E100}" destId="{1B4A7AC0-9AFE-DC4E-AAA2-B025DDC78A34}" srcOrd="0" destOrd="0" presId="urn:microsoft.com/office/officeart/2005/8/layout/vList6"/>
    <dgm:cxn modelId="{ABAC315B-9A71-9741-9F3C-951B91497499}" type="presParOf" srcId="{0A07F8BE-DE77-D749-BA27-DB30B920E100}" destId="{FF0A29BA-C2E7-AA4A-8B0C-6571E31E24C1}" srcOrd="1" destOrd="0" presId="urn:microsoft.com/office/officeart/2005/8/layout/vList6"/>
    <dgm:cxn modelId="{F5CE56F7-9423-0F43-ACA3-5EF1EF00E305}" type="presParOf" srcId="{A9535922-BE52-C84E-A461-2AE881B22823}" destId="{3C3A1CAE-066F-FE49-B9CC-3C8F787485E4}" srcOrd="1" destOrd="0" presId="urn:microsoft.com/office/officeart/2005/8/layout/vList6"/>
    <dgm:cxn modelId="{FD06BB79-E9BE-8C42-A5B4-89467E63B780}" type="presParOf" srcId="{A9535922-BE52-C84E-A461-2AE881B22823}" destId="{2B8992B5-2F1D-8D47-B8D4-6CEF1D53D2F6}" srcOrd="2" destOrd="0" presId="urn:microsoft.com/office/officeart/2005/8/layout/vList6"/>
    <dgm:cxn modelId="{27159090-5881-404F-91FE-C00E874CB10D}" type="presParOf" srcId="{2B8992B5-2F1D-8D47-B8D4-6CEF1D53D2F6}" destId="{62287B1A-288E-F548-B660-6F0DEAF9F1D5}" srcOrd="0" destOrd="0" presId="urn:microsoft.com/office/officeart/2005/8/layout/vList6"/>
    <dgm:cxn modelId="{04BD7666-9192-014C-AA11-B1CE928EBB3D}" type="presParOf" srcId="{2B8992B5-2F1D-8D47-B8D4-6CEF1D53D2F6}" destId="{0A913507-754C-F748-901F-7158062E8ACA}" srcOrd="1" destOrd="0" presId="urn:microsoft.com/office/officeart/2005/8/layout/vList6"/>
    <dgm:cxn modelId="{45D02A12-4401-8B4F-BCB7-599005622AAF}" type="presParOf" srcId="{A9535922-BE52-C84E-A461-2AE881B22823}" destId="{BE7D6479-760D-004C-94E1-4B98597541C2}" srcOrd="3" destOrd="0" presId="urn:microsoft.com/office/officeart/2005/8/layout/vList6"/>
    <dgm:cxn modelId="{CC734DFB-337B-274C-AA7C-41AD503BD753}" type="presParOf" srcId="{A9535922-BE52-C84E-A461-2AE881B22823}" destId="{372C2090-7F39-9241-8B66-269E4C1AF0B3}" srcOrd="4" destOrd="0" presId="urn:microsoft.com/office/officeart/2005/8/layout/vList6"/>
    <dgm:cxn modelId="{1FB3EA2F-5C77-8F45-A4E0-0986CEE3009A}" type="presParOf" srcId="{372C2090-7F39-9241-8B66-269E4C1AF0B3}" destId="{DEF2FDB4-A9A4-414A-85CD-2AEBEAF4B3CF}" srcOrd="0" destOrd="0" presId="urn:microsoft.com/office/officeart/2005/8/layout/vList6"/>
    <dgm:cxn modelId="{E9FB6E67-9C17-AC47-9277-060533E8BF38}" type="presParOf" srcId="{372C2090-7F39-9241-8B66-269E4C1AF0B3}" destId="{E59227CE-0E11-834D-B6A1-2B1B8D649595}"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A8B71A-C444-6240-B10F-256C8A0E3E8A}"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0BF72A6C-F5F2-DE4B-94A7-73387059209E}">
      <dgm:prSet phldrT="[Text]"/>
      <dgm:spPr/>
      <dgm:t>
        <a:bodyPr/>
        <a:lstStyle/>
        <a:p>
          <a:r>
            <a:rPr lang="en-US" dirty="0" err="1" smtClean="0"/>
            <a:t>GNURadio</a:t>
          </a:r>
          <a:endParaRPr lang="en-US" dirty="0"/>
        </a:p>
      </dgm:t>
    </dgm:pt>
    <dgm:pt modelId="{AD2C810E-DF9A-9B42-9B3A-433B7BBF32B6}" type="parTrans" cxnId="{5B8C72F1-415E-FC47-8E15-3BE2F4FD69E7}">
      <dgm:prSet/>
      <dgm:spPr/>
      <dgm:t>
        <a:bodyPr/>
        <a:lstStyle/>
        <a:p>
          <a:endParaRPr lang="en-US"/>
        </a:p>
      </dgm:t>
    </dgm:pt>
    <dgm:pt modelId="{65C0FE81-718A-E247-8264-E9B66769958C}" type="sibTrans" cxnId="{5B8C72F1-415E-FC47-8E15-3BE2F4FD69E7}">
      <dgm:prSet/>
      <dgm:spPr/>
      <dgm:t>
        <a:bodyPr/>
        <a:lstStyle/>
        <a:p>
          <a:endParaRPr lang="en-US"/>
        </a:p>
      </dgm:t>
    </dgm:pt>
    <dgm:pt modelId="{9A34A9B8-7002-1B4E-895A-844699142C1E}">
      <dgm:prSet phldrT="[Text]"/>
      <dgm:spPr/>
      <dgm:t>
        <a:bodyPr/>
        <a:lstStyle/>
        <a:p>
          <a:r>
            <a:rPr lang="en-US" dirty="0" smtClean="0"/>
            <a:t>Open Source</a:t>
          </a:r>
          <a:endParaRPr lang="en-US" dirty="0"/>
        </a:p>
      </dgm:t>
    </dgm:pt>
    <dgm:pt modelId="{0EFAF710-12F5-1844-BF3C-3C7D08241225}" type="parTrans" cxnId="{39BE17B0-6636-2547-8C78-DF4CE9934508}">
      <dgm:prSet/>
      <dgm:spPr/>
      <dgm:t>
        <a:bodyPr/>
        <a:lstStyle/>
        <a:p>
          <a:endParaRPr lang="en-US"/>
        </a:p>
      </dgm:t>
    </dgm:pt>
    <dgm:pt modelId="{05E97209-422A-9C45-BD74-F9CEFCB60B59}" type="sibTrans" cxnId="{39BE17B0-6636-2547-8C78-DF4CE9934508}">
      <dgm:prSet/>
      <dgm:spPr/>
      <dgm:t>
        <a:bodyPr/>
        <a:lstStyle/>
        <a:p>
          <a:endParaRPr lang="en-US"/>
        </a:p>
      </dgm:t>
    </dgm:pt>
    <dgm:pt modelId="{CA6DA9FB-4EB8-3B43-8B98-6C5A37B3AC0D}">
      <dgm:prSet phldrT="[Text]"/>
      <dgm:spPr/>
      <dgm:t>
        <a:bodyPr/>
        <a:lstStyle/>
        <a:p>
          <a:r>
            <a:rPr lang="en-US" dirty="0" smtClean="0"/>
            <a:t>Excellent hardware support</a:t>
          </a:r>
          <a:endParaRPr lang="en-US" dirty="0"/>
        </a:p>
      </dgm:t>
    </dgm:pt>
    <dgm:pt modelId="{491ED22E-321B-7F40-888D-DDE89CAC73D9}" type="parTrans" cxnId="{C81C2B15-97EE-0F42-AD9E-EEAD9DAC0F5F}">
      <dgm:prSet/>
      <dgm:spPr/>
      <dgm:t>
        <a:bodyPr/>
        <a:lstStyle/>
        <a:p>
          <a:endParaRPr lang="en-US"/>
        </a:p>
      </dgm:t>
    </dgm:pt>
    <dgm:pt modelId="{F08A063B-A761-E743-978D-822903463AC3}" type="sibTrans" cxnId="{C81C2B15-97EE-0F42-AD9E-EEAD9DAC0F5F}">
      <dgm:prSet/>
      <dgm:spPr/>
      <dgm:t>
        <a:bodyPr/>
        <a:lstStyle/>
        <a:p>
          <a:endParaRPr lang="en-US"/>
        </a:p>
      </dgm:t>
    </dgm:pt>
    <dgm:pt modelId="{86E6821D-4395-2D41-82D5-E08EF9913BCD}">
      <dgm:prSet phldrT="[Text]"/>
      <dgm:spPr/>
      <dgm:t>
        <a:bodyPr/>
        <a:lstStyle/>
        <a:p>
          <a:r>
            <a:rPr lang="en-US" dirty="0" err="1" smtClean="0"/>
            <a:t>GNURadio</a:t>
          </a:r>
          <a:r>
            <a:rPr lang="en-US" dirty="0" smtClean="0"/>
            <a:t> Companion</a:t>
          </a:r>
          <a:endParaRPr lang="en-US" dirty="0"/>
        </a:p>
      </dgm:t>
    </dgm:pt>
    <dgm:pt modelId="{3AFFF258-296A-604F-BE07-837ADB677AA4}" type="parTrans" cxnId="{BEFA59C6-52AF-5048-A952-2A04BAB0F467}">
      <dgm:prSet/>
      <dgm:spPr/>
      <dgm:t>
        <a:bodyPr/>
        <a:lstStyle/>
        <a:p>
          <a:endParaRPr lang="en-US"/>
        </a:p>
      </dgm:t>
    </dgm:pt>
    <dgm:pt modelId="{13F3BF3B-BDAE-E14E-9BB3-81E49B9B9C8B}" type="sibTrans" cxnId="{BEFA59C6-52AF-5048-A952-2A04BAB0F467}">
      <dgm:prSet/>
      <dgm:spPr/>
      <dgm:t>
        <a:bodyPr/>
        <a:lstStyle/>
        <a:p>
          <a:endParaRPr lang="en-US"/>
        </a:p>
      </dgm:t>
    </dgm:pt>
    <dgm:pt modelId="{CC792D42-4F7F-314B-B312-C7D698F3C4F8}">
      <dgm:prSet phldrT="[Text]"/>
      <dgm:spPr/>
      <dgm:t>
        <a:bodyPr/>
        <a:lstStyle/>
        <a:p>
          <a:r>
            <a:rPr lang="en-US" dirty="0" smtClean="0"/>
            <a:t>Drag and Drop</a:t>
          </a:r>
          <a:endParaRPr lang="en-US" dirty="0"/>
        </a:p>
      </dgm:t>
    </dgm:pt>
    <dgm:pt modelId="{8E645D1E-C1ED-EE42-B7A6-F2ED028D9EE6}" type="parTrans" cxnId="{840B6AC6-A735-6946-9852-586AA4007EE1}">
      <dgm:prSet/>
      <dgm:spPr/>
      <dgm:t>
        <a:bodyPr/>
        <a:lstStyle/>
        <a:p>
          <a:endParaRPr lang="en-US"/>
        </a:p>
      </dgm:t>
    </dgm:pt>
    <dgm:pt modelId="{07874387-45FF-6747-B249-68A096BB65A3}" type="sibTrans" cxnId="{840B6AC6-A735-6946-9852-586AA4007EE1}">
      <dgm:prSet/>
      <dgm:spPr/>
      <dgm:t>
        <a:bodyPr/>
        <a:lstStyle/>
        <a:p>
          <a:endParaRPr lang="en-US"/>
        </a:p>
      </dgm:t>
    </dgm:pt>
    <dgm:pt modelId="{517DAB47-9B6E-EA43-9E60-0E003B2A573E}">
      <dgm:prSet phldrT="[Text]"/>
      <dgm:spPr/>
      <dgm:t>
        <a:bodyPr/>
        <a:lstStyle/>
        <a:p>
          <a:r>
            <a:rPr lang="en-US" dirty="0" smtClean="0"/>
            <a:t>Rapid GUI development</a:t>
          </a:r>
          <a:endParaRPr lang="en-US" dirty="0"/>
        </a:p>
      </dgm:t>
    </dgm:pt>
    <dgm:pt modelId="{D019D8B6-A219-CD4E-A249-A8B7DB53FB55}" type="parTrans" cxnId="{A7C9B4EC-8418-8A4A-A841-77EA34E8585B}">
      <dgm:prSet/>
      <dgm:spPr/>
      <dgm:t>
        <a:bodyPr/>
        <a:lstStyle/>
        <a:p>
          <a:endParaRPr lang="en-US"/>
        </a:p>
      </dgm:t>
    </dgm:pt>
    <dgm:pt modelId="{6F7C0E91-C9BF-8849-9437-4A4BA8EF9548}" type="sibTrans" cxnId="{A7C9B4EC-8418-8A4A-A841-77EA34E8585B}">
      <dgm:prSet/>
      <dgm:spPr/>
      <dgm:t>
        <a:bodyPr/>
        <a:lstStyle/>
        <a:p>
          <a:endParaRPr lang="en-US"/>
        </a:p>
      </dgm:t>
    </dgm:pt>
    <dgm:pt modelId="{BD42E40A-E819-F246-9284-18B2F9AE2C71}">
      <dgm:prSet phldrT="[Text]"/>
      <dgm:spPr/>
      <dgm:t>
        <a:bodyPr/>
        <a:lstStyle/>
        <a:p>
          <a:r>
            <a:rPr lang="en-US" dirty="0" smtClean="0"/>
            <a:t>Fast and Flexible</a:t>
          </a:r>
          <a:endParaRPr lang="en-US" dirty="0"/>
        </a:p>
      </dgm:t>
    </dgm:pt>
    <dgm:pt modelId="{EC2CDEE8-D2A3-8C49-B5C8-A9CEB1228082}" type="parTrans" cxnId="{E26980AD-51C8-F24F-9A59-D42325BE2E2C}">
      <dgm:prSet/>
      <dgm:spPr/>
      <dgm:t>
        <a:bodyPr/>
        <a:lstStyle/>
        <a:p>
          <a:endParaRPr lang="en-US"/>
        </a:p>
      </dgm:t>
    </dgm:pt>
    <dgm:pt modelId="{1F373C0A-A21F-1047-ADEE-DE3FA8445EEA}" type="sibTrans" cxnId="{E26980AD-51C8-F24F-9A59-D42325BE2E2C}">
      <dgm:prSet/>
      <dgm:spPr/>
      <dgm:t>
        <a:bodyPr/>
        <a:lstStyle/>
        <a:p>
          <a:endParaRPr lang="en-US"/>
        </a:p>
      </dgm:t>
    </dgm:pt>
    <dgm:pt modelId="{C1651D36-DAC9-E540-9794-D4BB8E011446}">
      <dgm:prSet phldrT="[Text]"/>
      <dgm:spPr/>
      <dgm:t>
        <a:bodyPr/>
        <a:lstStyle/>
        <a:p>
          <a:r>
            <a:rPr lang="en-US" dirty="0" smtClean="0"/>
            <a:t>Easy to expand</a:t>
          </a:r>
          <a:endParaRPr lang="en-US" dirty="0"/>
        </a:p>
      </dgm:t>
    </dgm:pt>
    <dgm:pt modelId="{8F8E09D2-D742-914E-8063-FAF872D7081C}" type="parTrans" cxnId="{BC156443-DF4A-4C43-BA88-ADE453C91B56}">
      <dgm:prSet/>
      <dgm:spPr/>
      <dgm:t>
        <a:bodyPr/>
        <a:lstStyle/>
        <a:p>
          <a:endParaRPr lang="en-US"/>
        </a:p>
      </dgm:t>
    </dgm:pt>
    <dgm:pt modelId="{0DFB1959-7F19-3B49-A597-28063D8BF30B}" type="sibTrans" cxnId="{BC156443-DF4A-4C43-BA88-ADE453C91B56}">
      <dgm:prSet/>
      <dgm:spPr/>
      <dgm:t>
        <a:bodyPr/>
        <a:lstStyle/>
        <a:p>
          <a:endParaRPr lang="en-US"/>
        </a:p>
      </dgm:t>
    </dgm:pt>
    <dgm:pt modelId="{5F4B9301-7D73-1542-9D1B-65639DDC129B}">
      <dgm:prSet phldrT="[Text]"/>
      <dgm:spPr/>
      <dgm:t>
        <a:bodyPr/>
        <a:lstStyle/>
        <a:p>
          <a:r>
            <a:rPr lang="en-US" dirty="0" smtClean="0"/>
            <a:t>Python/C++</a:t>
          </a:r>
          <a:endParaRPr lang="en-US" dirty="0"/>
        </a:p>
      </dgm:t>
    </dgm:pt>
    <dgm:pt modelId="{B0E3C8E4-9597-5748-9A14-B3A8285037D3}" type="parTrans" cxnId="{01A742B0-0273-FF4F-BB43-C818A3C350C0}">
      <dgm:prSet/>
      <dgm:spPr/>
      <dgm:t>
        <a:bodyPr/>
        <a:lstStyle/>
        <a:p>
          <a:endParaRPr lang="en-US"/>
        </a:p>
      </dgm:t>
    </dgm:pt>
    <dgm:pt modelId="{4D38F8C7-EFF7-684A-ABEC-880AF0429176}" type="sibTrans" cxnId="{01A742B0-0273-FF4F-BB43-C818A3C350C0}">
      <dgm:prSet/>
      <dgm:spPr/>
      <dgm:t>
        <a:bodyPr/>
        <a:lstStyle/>
        <a:p>
          <a:endParaRPr lang="en-US"/>
        </a:p>
      </dgm:t>
    </dgm:pt>
    <dgm:pt modelId="{BE6AFC51-DEBC-2F49-A8C4-31F73BAAB425}" type="pres">
      <dgm:prSet presAssocID="{B3A8B71A-C444-6240-B10F-256C8A0E3E8A}" presName="Name0" presStyleCnt="0">
        <dgm:presLayoutVars>
          <dgm:dir/>
          <dgm:animLvl val="lvl"/>
          <dgm:resizeHandles/>
        </dgm:presLayoutVars>
      </dgm:prSet>
      <dgm:spPr/>
      <dgm:t>
        <a:bodyPr/>
        <a:lstStyle/>
        <a:p>
          <a:endParaRPr lang="en-US"/>
        </a:p>
      </dgm:t>
    </dgm:pt>
    <dgm:pt modelId="{CF943A7E-62D9-2A43-A901-6FA4CC76D049}" type="pres">
      <dgm:prSet presAssocID="{0BF72A6C-F5F2-DE4B-94A7-73387059209E}" presName="linNode" presStyleCnt="0"/>
      <dgm:spPr/>
    </dgm:pt>
    <dgm:pt modelId="{2EFC2E1A-E570-154D-B6CB-690DD044889C}" type="pres">
      <dgm:prSet presAssocID="{0BF72A6C-F5F2-DE4B-94A7-73387059209E}" presName="parentShp" presStyleLbl="node1" presStyleIdx="0" presStyleCnt="2">
        <dgm:presLayoutVars>
          <dgm:bulletEnabled val="1"/>
        </dgm:presLayoutVars>
      </dgm:prSet>
      <dgm:spPr/>
      <dgm:t>
        <a:bodyPr/>
        <a:lstStyle/>
        <a:p>
          <a:endParaRPr lang="en-US"/>
        </a:p>
      </dgm:t>
    </dgm:pt>
    <dgm:pt modelId="{8AC588DF-2ABA-F048-AA91-FBB1A026B6D2}" type="pres">
      <dgm:prSet presAssocID="{0BF72A6C-F5F2-DE4B-94A7-73387059209E}" presName="childShp" presStyleLbl="bgAccFollowNode1" presStyleIdx="0" presStyleCnt="2">
        <dgm:presLayoutVars>
          <dgm:bulletEnabled val="1"/>
        </dgm:presLayoutVars>
      </dgm:prSet>
      <dgm:spPr/>
      <dgm:t>
        <a:bodyPr/>
        <a:lstStyle/>
        <a:p>
          <a:endParaRPr lang="en-US"/>
        </a:p>
      </dgm:t>
    </dgm:pt>
    <dgm:pt modelId="{F4592846-7CCB-9B44-A512-E1EDA07ACBBD}" type="pres">
      <dgm:prSet presAssocID="{65C0FE81-718A-E247-8264-E9B66769958C}" presName="spacing" presStyleCnt="0"/>
      <dgm:spPr/>
    </dgm:pt>
    <dgm:pt modelId="{4F957D73-7A03-AE48-AE7A-5AD159F80A09}" type="pres">
      <dgm:prSet presAssocID="{86E6821D-4395-2D41-82D5-E08EF9913BCD}" presName="linNode" presStyleCnt="0"/>
      <dgm:spPr/>
    </dgm:pt>
    <dgm:pt modelId="{F7AA576E-5032-1345-B018-94BD12D8F476}" type="pres">
      <dgm:prSet presAssocID="{86E6821D-4395-2D41-82D5-E08EF9913BCD}" presName="parentShp" presStyleLbl="node1" presStyleIdx="1" presStyleCnt="2">
        <dgm:presLayoutVars>
          <dgm:bulletEnabled val="1"/>
        </dgm:presLayoutVars>
      </dgm:prSet>
      <dgm:spPr/>
      <dgm:t>
        <a:bodyPr/>
        <a:lstStyle/>
        <a:p>
          <a:endParaRPr lang="en-US"/>
        </a:p>
      </dgm:t>
    </dgm:pt>
    <dgm:pt modelId="{A51EF3B6-9A46-8040-8032-98C247BA503F}" type="pres">
      <dgm:prSet presAssocID="{86E6821D-4395-2D41-82D5-E08EF9913BCD}" presName="childShp" presStyleLbl="bgAccFollowNode1" presStyleIdx="1" presStyleCnt="2">
        <dgm:presLayoutVars>
          <dgm:bulletEnabled val="1"/>
        </dgm:presLayoutVars>
      </dgm:prSet>
      <dgm:spPr/>
      <dgm:t>
        <a:bodyPr/>
        <a:lstStyle/>
        <a:p>
          <a:endParaRPr lang="en-US"/>
        </a:p>
      </dgm:t>
    </dgm:pt>
  </dgm:ptLst>
  <dgm:cxnLst>
    <dgm:cxn modelId="{164B448F-16F7-A348-B828-6C9AA035A239}" type="presOf" srcId="{CA6DA9FB-4EB8-3B43-8B98-6C5A37B3AC0D}" destId="{8AC588DF-2ABA-F048-AA91-FBB1A026B6D2}" srcOrd="0" destOrd="3" presId="urn:microsoft.com/office/officeart/2005/8/layout/vList6"/>
    <dgm:cxn modelId="{1FBCA27B-84AF-644B-B2B4-E28CBF83F590}" type="presOf" srcId="{C1651D36-DAC9-E540-9794-D4BB8E011446}" destId="{A51EF3B6-9A46-8040-8032-98C247BA503F}" srcOrd="0" destOrd="2" presId="urn:microsoft.com/office/officeart/2005/8/layout/vList6"/>
    <dgm:cxn modelId="{39BE17B0-6636-2547-8C78-DF4CE9934508}" srcId="{0BF72A6C-F5F2-DE4B-94A7-73387059209E}" destId="{9A34A9B8-7002-1B4E-895A-844699142C1E}" srcOrd="0" destOrd="0" parTransId="{0EFAF710-12F5-1844-BF3C-3C7D08241225}" sibTransId="{05E97209-422A-9C45-BD74-F9CEFCB60B59}"/>
    <dgm:cxn modelId="{87B74338-8258-9044-9DE0-CD5793881B8F}" type="presOf" srcId="{0BF72A6C-F5F2-DE4B-94A7-73387059209E}" destId="{2EFC2E1A-E570-154D-B6CB-690DD044889C}" srcOrd="0" destOrd="0" presId="urn:microsoft.com/office/officeart/2005/8/layout/vList6"/>
    <dgm:cxn modelId="{E3710EEC-50A6-D24D-AE33-C851C958D515}" type="presOf" srcId="{86E6821D-4395-2D41-82D5-E08EF9913BCD}" destId="{F7AA576E-5032-1345-B018-94BD12D8F476}" srcOrd="0" destOrd="0" presId="urn:microsoft.com/office/officeart/2005/8/layout/vList6"/>
    <dgm:cxn modelId="{840B6AC6-A735-6946-9852-586AA4007EE1}" srcId="{86E6821D-4395-2D41-82D5-E08EF9913BCD}" destId="{CC792D42-4F7F-314B-B312-C7D698F3C4F8}" srcOrd="0" destOrd="0" parTransId="{8E645D1E-C1ED-EE42-B7A6-F2ED028D9EE6}" sibTransId="{07874387-45FF-6747-B249-68A096BB65A3}"/>
    <dgm:cxn modelId="{F0FCDEA2-80DA-9647-9445-AF6A991D2256}" type="presOf" srcId="{9A34A9B8-7002-1B4E-895A-844699142C1E}" destId="{8AC588DF-2ABA-F048-AA91-FBB1A026B6D2}" srcOrd="0" destOrd="0" presId="urn:microsoft.com/office/officeart/2005/8/layout/vList6"/>
    <dgm:cxn modelId="{9E5C5AB9-4ACB-924F-A52E-23ADE4B03421}" type="presOf" srcId="{BD42E40A-E819-F246-9284-18B2F9AE2C71}" destId="{8AC588DF-2ABA-F048-AA91-FBB1A026B6D2}" srcOrd="0" destOrd="1" presId="urn:microsoft.com/office/officeart/2005/8/layout/vList6"/>
    <dgm:cxn modelId="{453D4218-C500-9243-8C93-969859B1D4E8}" type="presOf" srcId="{517DAB47-9B6E-EA43-9E60-0E003B2A573E}" destId="{A51EF3B6-9A46-8040-8032-98C247BA503F}" srcOrd="0" destOrd="1" presId="urn:microsoft.com/office/officeart/2005/8/layout/vList6"/>
    <dgm:cxn modelId="{BEFA59C6-52AF-5048-A952-2A04BAB0F467}" srcId="{B3A8B71A-C444-6240-B10F-256C8A0E3E8A}" destId="{86E6821D-4395-2D41-82D5-E08EF9913BCD}" srcOrd="1" destOrd="0" parTransId="{3AFFF258-296A-604F-BE07-837ADB677AA4}" sibTransId="{13F3BF3B-BDAE-E14E-9BB3-81E49B9B9C8B}"/>
    <dgm:cxn modelId="{01A742B0-0273-FF4F-BB43-C818A3C350C0}" srcId="{0BF72A6C-F5F2-DE4B-94A7-73387059209E}" destId="{5F4B9301-7D73-1542-9D1B-65639DDC129B}" srcOrd="2" destOrd="0" parTransId="{B0E3C8E4-9597-5748-9A14-B3A8285037D3}" sibTransId="{4D38F8C7-EFF7-684A-ABEC-880AF0429176}"/>
    <dgm:cxn modelId="{5B8C72F1-415E-FC47-8E15-3BE2F4FD69E7}" srcId="{B3A8B71A-C444-6240-B10F-256C8A0E3E8A}" destId="{0BF72A6C-F5F2-DE4B-94A7-73387059209E}" srcOrd="0" destOrd="0" parTransId="{AD2C810E-DF9A-9B42-9B3A-433B7BBF32B6}" sibTransId="{65C0FE81-718A-E247-8264-E9B66769958C}"/>
    <dgm:cxn modelId="{EAF0CE37-0A40-C145-9F8B-D612E1BAC1D5}" type="presOf" srcId="{CC792D42-4F7F-314B-B312-C7D698F3C4F8}" destId="{A51EF3B6-9A46-8040-8032-98C247BA503F}" srcOrd="0" destOrd="0" presId="urn:microsoft.com/office/officeart/2005/8/layout/vList6"/>
    <dgm:cxn modelId="{9010AAFA-668B-2945-BDE2-DC049DC6833A}" type="presOf" srcId="{5F4B9301-7D73-1542-9D1B-65639DDC129B}" destId="{8AC588DF-2ABA-F048-AA91-FBB1A026B6D2}" srcOrd="0" destOrd="2" presId="urn:microsoft.com/office/officeart/2005/8/layout/vList6"/>
    <dgm:cxn modelId="{A7C9B4EC-8418-8A4A-A841-77EA34E8585B}" srcId="{86E6821D-4395-2D41-82D5-E08EF9913BCD}" destId="{517DAB47-9B6E-EA43-9E60-0E003B2A573E}" srcOrd="1" destOrd="0" parTransId="{D019D8B6-A219-CD4E-A249-A8B7DB53FB55}" sibTransId="{6F7C0E91-C9BF-8849-9437-4A4BA8EF9548}"/>
    <dgm:cxn modelId="{E26980AD-51C8-F24F-9A59-D42325BE2E2C}" srcId="{0BF72A6C-F5F2-DE4B-94A7-73387059209E}" destId="{BD42E40A-E819-F246-9284-18B2F9AE2C71}" srcOrd="1" destOrd="0" parTransId="{EC2CDEE8-D2A3-8C49-B5C8-A9CEB1228082}" sibTransId="{1F373C0A-A21F-1047-ADEE-DE3FA8445EEA}"/>
    <dgm:cxn modelId="{C81C2B15-97EE-0F42-AD9E-EEAD9DAC0F5F}" srcId="{0BF72A6C-F5F2-DE4B-94A7-73387059209E}" destId="{CA6DA9FB-4EB8-3B43-8B98-6C5A37B3AC0D}" srcOrd="3" destOrd="0" parTransId="{491ED22E-321B-7F40-888D-DDE89CAC73D9}" sibTransId="{F08A063B-A761-E743-978D-822903463AC3}"/>
    <dgm:cxn modelId="{BC156443-DF4A-4C43-BA88-ADE453C91B56}" srcId="{86E6821D-4395-2D41-82D5-E08EF9913BCD}" destId="{C1651D36-DAC9-E540-9794-D4BB8E011446}" srcOrd="2" destOrd="0" parTransId="{8F8E09D2-D742-914E-8063-FAF872D7081C}" sibTransId="{0DFB1959-7F19-3B49-A597-28063D8BF30B}"/>
    <dgm:cxn modelId="{E34F0F96-DD7F-3D45-99F9-5DB0207BBBE1}" type="presOf" srcId="{B3A8B71A-C444-6240-B10F-256C8A0E3E8A}" destId="{BE6AFC51-DEBC-2F49-A8C4-31F73BAAB425}" srcOrd="0" destOrd="0" presId="urn:microsoft.com/office/officeart/2005/8/layout/vList6"/>
    <dgm:cxn modelId="{D78FBFD4-644E-284C-8E49-A18E6E7AC8DF}" type="presParOf" srcId="{BE6AFC51-DEBC-2F49-A8C4-31F73BAAB425}" destId="{CF943A7E-62D9-2A43-A901-6FA4CC76D049}" srcOrd="0" destOrd="0" presId="urn:microsoft.com/office/officeart/2005/8/layout/vList6"/>
    <dgm:cxn modelId="{FCF1007C-C424-F34E-91F5-4C92BC222C8A}" type="presParOf" srcId="{CF943A7E-62D9-2A43-A901-6FA4CC76D049}" destId="{2EFC2E1A-E570-154D-B6CB-690DD044889C}" srcOrd="0" destOrd="0" presId="urn:microsoft.com/office/officeart/2005/8/layout/vList6"/>
    <dgm:cxn modelId="{8CC040CC-3DF1-1449-8435-A96211689CBF}" type="presParOf" srcId="{CF943A7E-62D9-2A43-A901-6FA4CC76D049}" destId="{8AC588DF-2ABA-F048-AA91-FBB1A026B6D2}" srcOrd="1" destOrd="0" presId="urn:microsoft.com/office/officeart/2005/8/layout/vList6"/>
    <dgm:cxn modelId="{FDC22F2B-463E-5447-B7CE-DD69897181EA}" type="presParOf" srcId="{BE6AFC51-DEBC-2F49-A8C4-31F73BAAB425}" destId="{F4592846-7CCB-9B44-A512-E1EDA07ACBBD}" srcOrd="1" destOrd="0" presId="urn:microsoft.com/office/officeart/2005/8/layout/vList6"/>
    <dgm:cxn modelId="{86D988B2-2A08-064D-8F90-AF3B27798B5A}" type="presParOf" srcId="{BE6AFC51-DEBC-2F49-A8C4-31F73BAAB425}" destId="{4F957D73-7A03-AE48-AE7A-5AD159F80A09}" srcOrd="2" destOrd="0" presId="urn:microsoft.com/office/officeart/2005/8/layout/vList6"/>
    <dgm:cxn modelId="{BD09B838-78AB-0D4A-B72F-5A55C4024B65}" type="presParOf" srcId="{4F957D73-7A03-AE48-AE7A-5AD159F80A09}" destId="{F7AA576E-5032-1345-B018-94BD12D8F476}" srcOrd="0" destOrd="0" presId="urn:microsoft.com/office/officeart/2005/8/layout/vList6"/>
    <dgm:cxn modelId="{023843DA-6F9C-A649-B715-C43544915F4F}" type="presParOf" srcId="{4F957D73-7A03-AE48-AE7A-5AD159F80A09}" destId="{A51EF3B6-9A46-8040-8032-98C247BA503F}"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EB145C6-FAFC-1949-B443-E4D28162F150}" type="doc">
      <dgm:prSet loTypeId="urn:microsoft.com/office/officeart/2005/8/layout/vList6" loCatId="" qsTypeId="urn:microsoft.com/office/officeart/2005/8/quickstyle/simple4" qsCatId="simple" csTypeId="urn:microsoft.com/office/officeart/2005/8/colors/accent1_2" csCatId="accent1" phldr="1"/>
      <dgm:spPr/>
      <dgm:t>
        <a:bodyPr/>
        <a:lstStyle/>
        <a:p>
          <a:endParaRPr lang="en-US"/>
        </a:p>
      </dgm:t>
    </dgm:pt>
    <dgm:pt modelId="{9649AF21-B626-464F-ADAB-CF79984BBD55}">
      <dgm:prSet phldrT="[Text]"/>
      <dgm:spPr/>
      <dgm:t>
        <a:bodyPr/>
        <a:lstStyle/>
        <a:p>
          <a:r>
            <a:rPr lang="en-US" dirty="0" smtClean="0"/>
            <a:t>Hardware Requirements</a:t>
          </a:r>
          <a:endParaRPr lang="en-US" dirty="0"/>
        </a:p>
      </dgm:t>
    </dgm:pt>
    <dgm:pt modelId="{B2762160-2A24-774E-901C-06B6B8A27762}" type="parTrans" cxnId="{CB8A2F8D-CBB8-8145-BFDA-DECCA2255A66}">
      <dgm:prSet/>
      <dgm:spPr/>
      <dgm:t>
        <a:bodyPr/>
        <a:lstStyle/>
        <a:p>
          <a:endParaRPr lang="en-US"/>
        </a:p>
      </dgm:t>
    </dgm:pt>
    <dgm:pt modelId="{432E795A-6DFC-9A46-8406-C4AB9D79798D}" type="sibTrans" cxnId="{CB8A2F8D-CBB8-8145-BFDA-DECCA2255A66}">
      <dgm:prSet/>
      <dgm:spPr/>
      <dgm:t>
        <a:bodyPr/>
        <a:lstStyle/>
        <a:p>
          <a:endParaRPr lang="en-US"/>
        </a:p>
      </dgm:t>
    </dgm:pt>
    <dgm:pt modelId="{F590A614-0B28-3148-94E4-70244A40B927}">
      <dgm:prSet phldrT="[Text]"/>
      <dgm:spPr/>
      <dgm:t>
        <a:bodyPr/>
        <a:lstStyle/>
        <a:p>
          <a:r>
            <a:rPr lang="en-US" dirty="0" smtClean="0"/>
            <a:t>Software Requirements</a:t>
          </a:r>
          <a:endParaRPr lang="en-US" dirty="0"/>
        </a:p>
      </dgm:t>
    </dgm:pt>
    <dgm:pt modelId="{6CC5A43A-5D69-D64F-B732-190EC93A1B73}" type="parTrans" cxnId="{B8AE7D0A-76C6-6148-A7CD-5F6DF09A02CB}">
      <dgm:prSet/>
      <dgm:spPr/>
      <dgm:t>
        <a:bodyPr/>
        <a:lstStyle/>
        <a:p>
          <a:endParaRPr lang="en-US"/>
        </a:p>
      </dgm:t>
    </dgm:pt>
    <dgm:pt modelId="{8F5D0DA4-DAE1-CF45-A211-9054858B414C}" type="sibTrans" cxnId="{B8AE7D0A-76C6-6148-A7CD-5F6DF09A02CB}">
      <dgm:prSet/>
      <dgm:spPr/>
      <dgm:t>
        <a:bodyPr/>
        <a:lstStyle/>
        <a:p>
          <a:endParaRPr lang="en-US"/>
        </a:p>
      </dgm:t>
    </dgm:pt>
    <dgm:pt modelId="{6047C601-F84A-3842-A8B7-859E888B3FB8}">
      <dgm:prSet phldrT="[Text]"/>
      <dgm:spPr/>
      <dgm:t>
        <a:bodyPr/>
        <a:lstStyle/>
        <a:p>
          <a:r>
            <a:rPr lang="en-US" baseline="0" dirty="0" smtClean="0"/>
            <a:t>Bandwidth 20 MHz</a:t>
          </a:r>
          <a:endParaRPr lang="en-US" dirty="0"/>
        </a:p>
      </dgm:t>
    </dgm:pt>
    <dgm:pt modelId="{EB0A08AD-5A1E-1944-899B-0FEAE3F64CFF}" type="parTrans" cxnId="{B93249B7-9847-C84B-807C-E099786CB86B}">
      <dgm:prSet/>
      <dgm:spPr/>
      <dgm:t>
        <a:bodyPr/>
        <a:lstStyle/>
        <a:p>
          <a:endParaRPr lang="en-US"/>
        </a:p>
      </dgm:t>
    </dgm:pt>
    <dgm:pt modelId="{6A78C9C5-B369-7F44-81E4-8CF4F0C6A023}" type="sibTrans" cxnId="{B93249B7-9847-C84B-807C-E099786CB86B}">
      <dgm:prSet/>
      <dgm:spPr/>
      <dgm:t>
        <a:bodyPr/>
        <a:lstStyle/>
        <a:p>
          <a:endParaRPr lang="en-US"/>
        </a:p>
      </dgm:t>
    </dgm:pt>
    <dgm:pt modelId="{E8F7BAB8-357A-E044-8F17-A17475229009}">
      <dgm:prSet phldrT="[Text]"/>
      <dgm:spPr/>
      <dgm:t>
        <a:bodyPr/>
        <a:lstStyle/>
        <a:p>
          <a:r>
            <a:rPr lang="en-US" dirty="0" smtClean="0"/>
            <a:t>1400 - </a:t>
          </a:r>
          <a:r>
            <a:rPr lang="en-US" dirty="0" smtClean="0"/>
            <a:t>1420 </a:t>
          </a:r>
          <a:r>
            <a:rPr lang="en-US" dirty="0" smtClean="0"/>
            <a:t>MHz</a:t>
          </a:r>
        </a:p>
      </dgm:t>
    </dgm:pt>
    <dgm:pt modelId="{0CCF5A6B-99F9-4841-AF08-0FE53AB3481D}" type="parTrans" cxnId="{8BED9931-A086-AA4C-9D9F-CB4A897786C5}">
      <dgm:prSet/>
      <dgm:spPr/>
      <dgm:t>
        <a:bodyPr/>
        <a:lstStyle/>
        <a:p>
          <a:endParaRPr lang="en-US"/>
        </a:p>
      </dgm:t>
    </dgm:pt>
    <dgm:pt modelId="{30C562DA-C008-9A49-B6CF-B0F3D762117A}" type="sibTrans" cxnId="{8BED9931-A086-AA4C-9D9F-CB4A897786C5}">
      <dgm:prSet/>
      <dgm:spPr/>
      <dgm:t>
        <a:bodyPr/>
        <a:lstStyle/>
        <a:p>
          <a:endParaRPr lang="en-US"/>
        </a:p>
      </dgm:t>
    </dgm:pt>
    <mc:AlternateContent xmlns:mc="http://schemas.openxmlformats.org/markup-compatibility/2006" xmlns:a14="http://schemas.microsoft.com/office/drawing/2010/main">
      <mc:Choice Requires="a14">
        <dgm:pt modelId="{97C95B8E-3981-EB4D-A84B-F2C7A196F390}">
          <dgm:prSet phldrT="[Text]"/>
          <dgm:spPr/>
          <dgm: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=1 </m:t>
                    </m:r>
                    <m:r>
                      <a:rPr lang="en-US" b="0" i="1" smtClean="0">
                        <a:latin typeface="Cambria Math" charset="0"/>
                      </a:rPr>
                      <m:t>𝐾</m:t>
                    </m:r>
                  </m:oMath>
                </m:oMathPara>
              </a14:m>
              <a:endParaRPr lang="en-US" dirty="0"/>
            </a:p>
          </dgm:t>
        </dgm:pt>
      </mc:Choice>
      <mc:Fallback xmlns="">
        <dgm:pt modelId="{97C95B8E-3981-EB4D-A84B-F2C7A196F390}">
          <dgm:prSet phldrT="[Text]"/>
          <dgm:spPr/>
          <dgm:t>
            <a:bodyPr/>
            <a:lstStyle/>
            <a:p>
              <a:r>
                <a:rPr lang="en-US" b="0" i="0" smtClean="0">
                  <a:latin typeface="Cambria Math" charset="0"/>
                </a:rPr>
                <a:t>𝑁𝐸Δ𝑇=1 𝐾</a:t>
              </a:r>
              <a:endParaRPr lang="en-US" dirty="0"/>
            </a:p>
          </dgm:t>
        </dgm:pt>
      </mc:Fallback>
    </mc:AlternateContent>
    <dgm:pt modelId="{A0890BBC-66C5-D34A-8634-7C95F3ECC6FF}" type="parTrans" cxnId="{879233B0-8387-8546-BADF-7247A78FFC0C}">
      <dgm:prSet/>
      <dgm:spPr/>
      <dgm:t>
        <a:bodyPr/>
        <a:lstStyle/>
        <a:p>
          <a:endParaRPr lang="en-US"/>
        </a:p>
      </dgm:t>
    </dgm:pt>
    <dgm:pt modelId="{B8A90CF8-0959-F541-A42A-8102681E0E56}" type="sibTrans" cxnId="{879233B0-8387-8546-BADF-7247A78FFC0C}">
      <dgm:prSet/>
      <dgm:spPr/>
      <dgm:t>
        <a:bodyPr/>
        <a:lstStyle/>
        <a:p>
          <a:endParaRPr lang="en-US"/>
        </a:p>
      </dgm:t>
    </dgm:pt>
    <dgm:pt modelId="{E375FF51-5AB1-1E43-BA36-CE6EEFC7B4CE}">
      <dgm:prSet phldrT="[Text]"/>
      <dgm:spPr/>
      <dgm:t>
        <a:bodyPr/>
        <a:lstStyle/>
        <a:p>
          <a:r>
            <a:rPr lang="en-US" dirty="0" smtClean="0"/>
            <a:t>Easy to use GUI interface</a:t>
          </a:r>
          <a:r>
            <a:rPr lang="en-US" baseline="0" dirty="0" smtClean="0"/>
            <a:t> for technician to use</a:t>
          </a:r>
          <a:endParaRPr lang="en-US" dirty="0"/>
        </a:p>
      </dgm:t>
    </dgm:pt>
    <dgm:pt modelId="{4D110BBF-A2C8-1C46-A904-848CD83F077A}" type="parTrans" cxnId="{07EC8A7C-92F2-B948-BE64-ED5788A535E5}">
      <dgm:prSet/>
      <dgm:spPr/>
      <dgm:t>
        <a:bodyPr/>
        <a:lstStyle/>
        <a:p>
          <a:endParaRPr lang="en-US"/>
        </a:p>
      </dgm:t>
    </dgm:pt>
    <dgm:pt modelId="{C3BF58F9-C91E-E445-8201-1313421F0049}" type="sibTrans" cxnId="{07EC8A7C-92F2-B948-BE64-ED5788A535E5}">
      <dgm:prSet/>
      <dgm:spPr/>
      <dgm:t>
        <a:bodyPr/>
        <a:lstStyle/>
        <a:p>
          <a:endParaRPr lang="en-US"/>
        </a:p>
      </dgm:t>
    </dgm:pt>
    <dgm:pt modelId="{C791279E-C275-C94D-8295-3C2D74357BF2}">
      <dgm:prSet phldrT="[Text]"/>
      <dgm:spPr/>
      <dgm:t>
        <a:bodyPr/>
        <a:lstStyle/>
        <a:p>
          <a:r>
            <a:rPr lang="en-US" dirty="0" smtClean="0"/>
            <a:t>Easy to modify</a:t>
          </a:r>
          <a:endParaRPr lang="en-US" dirty="0"/>
        </a:p>
      </dgm:t>
    </dgm:pt>
    <dgm:pt modelId="{2246BA2B-5961-B945-87BE-2143D2271A39}" type="parTrans" cxnId="{5AAD62F5-731E-4F4F-B518-90D3960AB5B9}">
      <dgm:prSet/>
      <dgm:spPr/>
      <dgm:t>
        <a:bodyPr/>
        <a:lstStyle/>
        <a:p>
          <a:endParaRPr lang="en-US"/>
        </a:p>
      </dgm:t>
    </dgm:pt>
    <dgm:pt modelId="{B7558083-113A-D447-BAF6-D3A679436A19}" type="sibTrans" cxnId="{5AAD62F5-731E-4F4F-B518-90D3960AB5B9}">
      <dgm:prSet/>
      <dgm:spPr/>
      <dgm:t>
        <a:bodyPr/>
        <a:lstStyle/>
        <a:p>
          <a:endParaRPr lang="en-US"/>
        </a:p>
      </dgm:t>
    </dgm:pt>
    <dgm:pt modelId="{FEAE09E7-93FC-9B43-9D2F-36A9C4435F38}" type="pres">
      <dgm:prSet presAssocID="{5EB145C6-FAFC-1949-B443-E4D28162F150}" presName="Name0" presStyleCnt="0">
        <dgm:presLayoutVars>
          <dgm:dir/>
          <dgm:animLvl val="lvl"/>
          <dgm:resizeHandles/>
        </dgm:presLayoutVars>
      </dgm:prSet>
      <dgm:spPr/>
      <dgm:t>
        <a:bodyPr/>
        <a:lstStyle/>
        <a:p>
          <a:endParaRPr lang="en-US"/>
        </a:p>
      </dgm:t>
    </dgm:pt>
    <dgm:pt modelId="{2C781DC6-D869-7A4D-A7A3-5CD8F1B45477}" type="pres">
      <dgm:prSet presAssocID="{9649AF21-B626-464F-ADAB-CF79984BBD55}" presName="linNode" presStyleCnt="0"/>
      <dgm:spPr/>
    </dgm:pt>
    <dgm:pt modelId="{0F1E3F02-2483-DB41-B7ED-C2727BDFA5F9}" type="pres">
      <dgm:prSet presAssocID="{9649AF21-B626-464F-ADAB-CF79984BBD55}" presName="parentShp" presStyleLbl="node1" presStyleIdx="0" presStyleCnt="2">
        <dgm:presLayoutVars>
          <dgm:bulletEnabled val="1"/>
        </dgm:presLayoutVars>
      </dgm:prSet>
      <dgm:spPr/>
      <dgm:t>
        <a:bodyPr/>
        <a:lstStyle/>
        <a:p>
          <a:endParaRPr lang="en-US"/>
        </a:p>
      </dgm:t>
    </dgm:pt>
    <dgm:pt modelId="{255128AA-ACE4-3A43-90DF-09AF32EB69D4}" type="pres">
      <dgm:prSet presAssocID="{9649AF21-B626-464F-ADAB-CF79984BBD55}" presName="childShp" presStyleLbl="bgAccFollowNode1" presStyleIdx="0" presStyleCnt="2">
        <dgm:presLayoutVars>
          <dgm:bulletEnabled val="1"/>
        </dgm:presLayoutVars>
      </dgm:prSet>
      <dgm:spPr/>
      <dgm:t>
        <a:bodyPr/>
        <a:lstStyle/>
        <a:p>
          <a:endParaRPr lang="en-US"/>
        </a:p>
      </dgm:t>
    </dgm:pt>
    <dgm:pt modelId="{405A7DFF-5328-5848-8DF3-0CF07C815DD3}" type="pres">
      <dgm:prSet presAssocID="{432E795A-6DFC-9A46-8406-C4AB9D79798D}" presName="spacing" presStyleCnt="0"/>
      <dgm:spPr/>
    </dgm:pt>
    <dgm:pt modelId="{555A50F9-9C53-1D41-AEC3-4F30CAF52689}" type="pres">
      <dgm:prSet presAssocID="{F590A614-0B28-3148-94E4-70244A40B927}" presName="linNode" presStyleCnt="0"/>
      <dgm:spPr/>
    </dgm:pt>
    <dgm:pt modelId="{5015647A-E68E-7D4F-AD60-D24BF37F5562}" type="pres">
      <dgm:prSet presAssocID="{F590A614-0B28-3148-94E4-70244A40B927}" presName="parentShp" presStyleLbl="node1" presStyleIdx="1" presStyleCnt="2">
        <dgm:presLayoutVars>
          <dgm:bulletEnabled val="1"/>
        </dgm:presLayoutVars>
      </dgm:prSet>
      <dgm:spPr/>
      <dgm:t>
        <a:bodyPr/>
        <a:lstStyle/>
        <a:p>
          <a:endParaRPr lang="en-US"/>
        </a:p>
      </dgm:t>
    </dgm:pt>
    <dgm:pt modelId="{94BA7CDF-15D5-DB49-91C7-BBEF390E5CF3}" type="pres">
      <dgm:prSet presAssocID="{F590A614-0B28-3148-94E4-70244A40B927}" presName="childShp" presStyleLbl="bgAccFollowNode1" presStyleIdx="1" presStyleCnt="2">
        <dgm:presLayoutVars>
          <dgm:bulletEnabled val="1"/>
        </dgm:presLayoutVars>
      </dgm:prSet>
      <dgm:spPr/>
      <dgm:t>
        <a:bodyPr/>
        <a:lstStyle/>
        <a:p>
          <a:endParaRPr lang="en-US"/>
        </a:p>
      </dgm:t>
    </dgm:pt>
  </dgm:ptLst>
  <dgm:cxnLst>
    <dgm:cxn modelId="{780A22D6-D24C-D64B-BA79-10C5830CE0C8}" type="presOf" srcId="{5EB145C6-FAFC-1949-B443-E4D28162F150}" destId="{FEAE09E7-93FC-9B43-9D2F-36A9C4435F38}" srcOrd="0" destOrd="0" presId="urn:microsoft.com/office/officeart/2005/8/layout/vList6"/>
    <dgm:cxn modelId="{B93249B7-9847-C84B-807C-E099786CB86B}" srcId="{9649AF21-B626-464F-ADAB-CF79984BBD55}" destId="{6047C601-F84A-3842-A8B7-859E888B3FB8}" srcOrd="0" destOrd="0" parTransId="{EB0A08AD-5A1E-1944-899B-0FEAE3F64CFF}" sibTransId="{6A78C9C5-B369-7F44-81E4-8CF4F0C6A023}"/>
    <dgm:cxn modelId="{07EC8A7C-92F2-B948-BE64-ED5788A535E5}" srcId="{F590A614-0B28-3148-94E4-70244A40B927}" destId="{E375FF51-5AB1-1E43-BA36-CE6EEFC7B4CE}" srcOrd="0" destOrd="0" parTransId="{4D110BBF-A2C8-1C46-A904-848CD83F077A}" sibTransId="{C3BF58F9-C91E-E445-8201-1313421F0049}"/>
    <dgm:cxn modelId="{CB8A2F8D-CBB8-8145-BFDA-DECCA2255A66}" srcId="{5EB145C6-FAFC-1949-B443-E4D28162F150}" destId="{9649AF21-B626-464F-ADAB-CF79984BBD55}" srcOrd="0" destOrd="0" parTransId="{B2762160-2A24-774E-901C-06B6B8A27762}" sibTransId="{432E795A-6DFC-9A46-8406-C4AB9D79798D}"/>
    <dgm:cxn modelId="{879233B0-8387-8546-BADF-7247A78FFC0C}" srcId="{9649AF21-B626-464F-ADAB-CF79984BBD55}" destId="{97C95B8E-3981-EB4D-A84B-F2C7A196F390}" srcOrd="2" destOrd="0" parTransId="{A0890BBC-66C5-D34A-8634-7C95F3ECC6FF}" sibTransId="{B8A90CF8-0959-F541-A42A-8102681E0E56}"/>
    <dgm:cxn modelId="{572BB6FC-3521-F14C-8916-D2B66D9BBA12}" type="presOf" srcId="{E375FF51-5AB1-1E43-BA36-CE6EEFC7B4CE}" destId="{94BA7CDF-15D5-DB49-91C7-BBEF390E5CF3}" srcOrd="0" destOrd="0" presId="urn:microsoft.com/office/officeart/2005/8/layout/vList6"/>
    <dgm:cxn modelId="{8BED9931-A086-AA4C-9D9F-CB4A897786C5}" srcId="{9649AF21-B626-464F-ADAB-CF79984BBD55}" destId="{E8F7BAB8-357A-E044-8F17-A17475229009}" srcOrd="1" destOrd="0" parTransId="{0CCF5A6B-99F9-4841-AF08-0FE53AB3481D}" sibTransId="{30C562DA-C008-9A49-B6CF-B0F3D762117A}"/>
    <dgm:cxn modelId="{D3A2C9FD-3A9E-6D47-A3D0-8CC9C5CF82B2}" type="presOf" srcId="{97C95B8E-3981-EB4D-A84B-F2C7A196F390}" destId="{255128AA-ACE4-3A43-90DF-09AF32EB69D4}" srcOrd="0" destOrd="2" presId="urn:microsoft.com/office/officeart/2005/8/layout/vList6"/>
    <dgm:cxn modelId="{B8AE7D0A-76C6-6148-A7CD-5F6DF09A02CB}" srcId="{5EB145C6-FAFC-1949-B443-E4D28162F150}" destId="{F590A614-0B28-3148-94E4-70244A40B927}" srcOrd="1" destOrd="0" parTransId="{6CC5A43A-5D69-D64F-B732-190EC93A1B73}" sibTransId="{8F5D0DA4-DAE1-CF45-A211-9054858B414C}"/>
    <dgm:cxn modelId="{E104F691-D8EF-D042-96BC-02BDE8FCA5FC}" type="presOf" srcId="{E8F7BAB8-357A-E044-8F17-A17475229009}" destId="{255128AA-ACE4-3A43-90DF-09AF32EB69D4}" srcOrd="0" destOrd="1" presId="urn:microsoft.com/office/officeart/2005/8/layout/vList6"/>
    <dgm:cxn modelId="{5AAD62F5-731E-4F4F-B518-90D3960AB5B9}" srcId="{F590A614-0B28-3148-94E4-70244A40B927}" destId="{C791279E-C275-C94D-8295-3C2D74357BF2}" srcOrd="1" destOrd="0" parTransId="{2246BA2B-5961-B945-87BE-2143D2271A39}" sibTransId="{B7558083-113A-D447-BAF6-D3A679436A19}"/>
    <dgm:cxn modelId="{60A3B1C0-05D7-E44D-896A-6B369B8D78F7}" type="presOf" srcId="{C791279E-C275-C94D-8295-3C2D74357BF2}" destId="{94BA7CDF-15D5-DB49-91C7-BBEF390E5CF3}" srcOrd="0" destOrd="1" presId="urn:microsoft.com/office/officeart/2005/8/layout/vList6"/>
    <dgm:cxn modelId="{4FF441CA-B80D-4D44-A61F-C52CE066D7E1}" type="presOf" srcId="{6047C601-F84A-3842-A8B7-859E888B3FB8}" destId="{255128AA-ACE4-3A43-90DF-09AF32EB69D4}" srcOrd="0" destOrd="0" presId="urn:microsoft.com/office/officeart/2005/8/layout/vList6"/>
    <dgm:cxn modelId="{30D32E34-7279-7E4E-85C3-DB360F4470CB}" type="presOf" srcId="{F590A614-0B28-3148-94E4-70244A40B927}" destId="{5015647A-E68E-7D4F-AD60-D24BF37F5562}" srcOrd="0" destOrd="0" presId="urn:microsoft.com/office/officeart/2005/8/layout/vList6"/>
    <dgm:cxn modelId="{51F7AA2A-66B5-0A4D-8096-1D8549131405}" type="presOf" srcId="{9649AF21-B626-464F-ADAB-CF79984BBD55}" destId="{0F1E3F02-2483-DB41-B7ED-C2727BDFA5F9}" srcOrd="0" destOrd="0" presId="urn:microsoft.com/office/officeart/2005/8/layout/vList6"/>
    <dgm:cxn modelId="{75D21BD4-BB01-3E4E-98B1-E6CDE4C6A071}" type="presParOf" srcId="{FEAE09E7-93FC-9B43-9D2F-36A9C4435F38}" destId="{2C781DC6-D869-7A4D-A7A3-5CD8F1B45477}" srcOrd="0" destOrd="0" presId="urn:microsoft.com/office/officeart/2005/8/layout/vList6"/>
    <dgm:cxn modelId="{B8415CA4-F7FE-184A-90E4-F3597BC1445E}" type="presParOf" srcId="{2C781DC6-D869-7A4D-A7A3-5CD8F1B45477}" destId="{0F1E3F02-2483-DB41-B7ED-C2727BDFA5F9}" srcOrd="0" destOrd="0" presId="urn:microsoft.com/office/officeart/2005/8/layout/vList6"/>
    <dgm:cxn modelId="{E102863F-70A3-F544-95B5-6D423F6C0516}" type="presParOf" srcId="{2C781DC6-D869-7A4D-A7A3-5CD8F1B45477}" destId="{255128AA-ACE4-3A43-90DF-09AF32EB69D4}" srcOrd="1" destOrd="0" presId="urn:microsoft.com/office/officeart/2005/8/layout/vList6"/>
    <dgm:cxn modelId="{AEAA8BBC-E255-C34F-A418-C02FFEC89B83}" type="presParOf" srcId="{FEAE09E7-93FC-9B43-9D2F-36A9C4435F38}" destId="{405A7DFF-5328-5848-8DF3-0CF07C815DD3}" srcOrd="1" destOrd="0" presId="urn:microsoft.com/office/officeart/2005/8/layout/vList6"/>
    <dgm:cxn modelId="{92D493EA-B00F-3C42-9948-568C36D984E0}" type="presParOf" srcId="{FEAE09E7-93FC-9B43-9D2F-36A9C4435F38}" destId="{555A50F9-9C53-1D41-AEC3-4F30CAF52689}" srcOrd="2" destOrd="0" presId="urn:microsoft.com/office/officeart/2005/8/layout/vList6"/>
    <dgm:cxn modelId="{25C64068-D9F1-9840-A446-8D74B2C19254}" type="presParOf" srcId="{555A50F9-9C53-1D41-AEC3-4F30CAF52689}" destId="{5015647A-E68E-7D4F-AD60-D24BF37F5562}" srcOrd="0" destOrd="0" presId="urn:microsoft.com/office/officeart/2005/8/layout/vList6"/>
    <dgm:cxn modelId="{239AF714-152E-F946-B92C-CD7BEFE60837}" type="presParOf" srcId="{555A50F9-9C53-1D41-AEC3-4F30CAF52689}" destId="{94BA7CDF-15D5-DB49-91C7-BBEF390E5CF3}" srcOrd="1" destOrd="0" presId="urn:microsoft.com/office/officeart/2005/8/layout/v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55A0C-160B-4345-8CEF-5150659D36EC}">
      <dsp:nvSpPr>
        <dsp:cNvPr id="0" name=""/>
        <dsp:cNvSpPr/>
      </dsp:nvSpPr>
      <dsp:spPr>
        <a:xfrm>
          <a:off x="920160" y="1656"/>
          <a:ext cx="3115330" cy="214646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C92EBD-1F54-4496-BE49-F9F554BDABC3}">
      <dsp:nvSpPr>
        <dsp:cNvPr id="0" name=""/>
        <dsp:cNvSpPr/>
      </dsp:nvSpPr>
      <dsp:spPr>
        <a:xfrm>
          <a:off x="920160" y="2148119"/>
          <a:ext cx="3115330" cy="1155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Soil Moisture and Ocean Salinity (SMOS) satellite</a:t>
          </a:r>
        </a:p>
        <a:p>
          <a:pPr lvl="0" algn="ctr" defTabSz="889000">
            <a:lnSpc>
              <a:spcPct val="90000"/>
            </a:lnSpc>
            <a:spcBef>
              <a:spcPct val="0"/>
            </a:spcBef>
            <a:spcAft>
              <a:spcPct val="35000"/>
            </a:spcAft>
          </a:pPr>
          <a:r>
            <a:rPr lang="en-US" sz="1200" kern="1200" dirty="0" smtClean="0"/>
            <a:t>Image courtesy of ESA</a:t>
          </a:r>
          <a:endParaRPr lang="en-US" sz="1200" kern="1200" dirty="0"/>
        </a:p>
      </dsp:txBody>
      <dsp:txXfrm>
        <a:off x="920160" y="2148119"/>
        <a:ext cx="3115330" cy="115578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990" t="3304" r="2990"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778000">
            <a:lnSpc>
              <a:spcPct val="90000"/>
            </a:lnSpc>
            <a:spcBef>
              <a:spcPct val="0"/>
            </a:spcBef>
            <a:spcAft>
              <a:spcPct val="35000"/>
            </a:spcAft>
          </a:pPr>
          <a:r>
            <a:rPr lang="en-US" sz="4000" kern="1200" dirty="0" smtClean="0"/>
            <a:t>Analog</a:t>
          </a:r>
          <a:endParaRPr lang="en-US" sz="4000" kern="1200" dirty="0"/>
        </a:p>
        <a:p>
          <a:pPr marL="285750" lvl="1" indent="-285750" algn="l" defTabSz="1377950">
            <a:lnSpc>
              <a:spcPct val="90000"/>
            </a:lnSpc>
            <a:spcBef>
              <a:spcPct val="0"/>
            </a:spcBef>
            <a:spcAft>
              <a:spcPct val="15000"/>
            </a:spcAft>
            <a:buChar char="••"/>
          </a:pPr>
          <a:r>
            <a:rPr lang="en-US" sz="3100" kern="1200" dirty="0" smtClean="0"/>
            <a:t>Diode operating in the Square-Law region</a:t>
          </a:r>
          <a:endParaRPr lang="en-US" sz="31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endParaRPr lang="en-US" sz="32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49752" t="-11063" r="-246964"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t" anchorCtr="0">
          <a:noAutofit/>
        </a:bodyPr>
        <a:lstStyle/>
        <a:p>
          <a:pPr lvl="0" algn="l" defTabSz="1466850">
            <a:lnSpc>
              <a:spcPct val="90000"/>
            </a:lnSpc>
            <a:spcBef>
              <a:spcPct val="0"/>
            </a:spcBef>
            <a:spcAft>
              <a:spcPct val="35000"/>
            </a:spcAft>
          </a:pPr>
          <a:r>
            <a:rPr lang="en-US" sz="4000" kern="1200" dirty="0" smtClean="0"/>
            <a:t>SDR</a:t>
          </a:r>
          <a:endParaRPr lang="en-US" sz="4000" kern="1200" dirty="0"/>
        </a:p>
        <a:p>
          <a:pPr marL="228600" lvl="1" indent="0" algn="l" defTabSz="1155700">
            <a:lnSpc>
              <a:spcPct val="90000"/>
            </a:lnSpc>
            <a:spcBef>
              <a:spcPct val="0"/>
            </a:spcBef>
            <a:spcAft>
              <a:spcPct val="15000"/>
            </a:spcAft>
            <a:buChar char="••"/>
          </a:pPr>
          <a:r>
            <a:rPr lang="en-US" sz="3100" kern="1200" baseline="0" dirty="0" smtClean="0"/>
            <a:t> Square the magnitudes</a:t>
          </a:r>
          <a:endParaRPr lang="en-US" sz="3100" kern="1200" dirty="0"/>
        </a:p>
      </dsp:txBody>
      <dsp:txXfrm>
        <a:off x="6910215" y="1601988"/>
        <a:ext cx="3838394" cy="239659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B99232-C179-CC4C-9392-EC248BB2C2EE}">
      <dsp:nvSpPr>
        <dsp:cNvPr id="0" name=""/>
        <dsp:cNvSpPr/>
      </dsp:nvSpPr>
      <dsp:spPr>
        <a:xfrm>
          <a:off x="4483" y="0"/>
          <a:ext cx="3987516" cy="2545713"/>
        </a:xfrm>
        <a:prstGeom prst="roundRect">
          <a:avLst>
            <a:gd name="adj" fmla="val 10000"/>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12163" t="3304" r="12163" b="39224"/>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E60E840B-3F80-3C40-8C66-41AEAD1EC822}">
      <dsp:nvSpPr>
        <dsp:cNvPr id="0" name=""/>
        <dsp:cNvSpPr/>
      </dsp:nvSpPr>
      <dsp:spPr>
        <a:xfrm>
          <a:off x="653613"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t" anchorCtr="0">
          <a:noAutofit/>
        </a:bodyPr>
        <a:lstStyle/>
        <a:p>
          <a:pPr lvl="0" algn="l" defTabSz="1822450">
            <a:lnSpc>
              <a:spcPct val="90000"/>
            </a:lnSpc>
            <a:spcBef>
              <a:spcPct val="0"/>
            </a:spcBef>
            <a:spcAft>
              <a:spcPct val="35000"/>
            </a:spcAft>
          </a:pPr>
          <a:r>
            <a:rPr lang="en-US" sz="4100" kern="1200" dirty="0" smtClean="0"/>
            <a:t>Analog</a:t>
          </a:r>
          <a:endParaRPr lang="en-US" sz="4100" kern="1200" dirty="0"/>
        </a:p>
        <a:p>
          <a:pPr marL="285750" lvl="1" indent="-285750" algn="l" defTabSz="1422400">
            <a:lnSpc>
              <a:spcPct val="90000"/>
            </a:lnSpc>
            <a:spcBef>
              <a:spcPct val="0"/>
            </a:spcBef>
            <a:spcAft>
              <a:spcPct val="15000"/>
            </a:spcAft>
            <a:buChar char="••"/>
          </a:pPr>
          <a:r>
            <a:rPr lang="en-US" sz="3200" kern="1200" dirty="0" smtClean="0"/>
            <a:t>Integrator a.k.a.</a:t>
          </a:r>
          <a:r>
            <a:rPr lang="en-US" sz="3200" kern="1200" baseline="0" dirty="0" smtClean="0"/>
            <a:t> Low Pass Filter</a:t>
          </a:r>
          <a:r>
            <a:rPr lang="en-US" sz="3200" kern="1200" dirty="0" smtClean="0"/>
            <a:t> </a:t>
          </a:r>
          <a:endParaRPr lang="en-US" sz="3200" kern="1200" dirty="0"/>
        </a:p>
      </dsp:txBody>
      <dsp:txXfrm>
        <a:off x="728174" y="1601988"/>
        <a:ext cx="3838394" cy="2396591"/>
      </dsp:txXfrm>
    </dsp:sp>
    <dsp:sp modelId="{9AD3CBAB-5F0D-4C4D-9B65-59DFA3282806}">
      <dsp:nvSpPr>
        <dsp:cNvPr id="0" name=""/>
        <dsp:cNvSpPr/>
      </dsp:nvSpPr>
      <dsp:spPr>
        <a:xfrm>
          <a:off x="4760082" y="793784"/>
          <a:ext cx="768083" cy="95814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466850">
            <a:lnSpc>
              <a:spcPct val="90000"/>
            </a:lnSpc>
            <a:spcBef>
              <a:spcPct val="0"/>
            </a:spcBef>
            <a:spcAft>
              <a:spcPct val="35000"/>
            </a:spcAft>
          </a:pPr>
          <a:endParaRPr lang="en-US" sz="3300" kern="1200"/>
        </a:p>
      </dsp:txBody>
      <dsp:txXfrm>
        <a:off x="4760082" y="985413"/>
        <a:ext cx="537658" cy="574886"/>
      </dsp:txXfrm>
    </dsp:sp>
    <dsp:sp modelId="{F202EBF4-8DB6-9D45-BEC3-9AC9B575FE22}">
      <dsp:nvSpPr>
        <dsp:cNvPr id="0" name=""/>
        <dsp:cNvSpPr/>
      </dsp:nvSpPr>
      <dsp:spPr>
        <a:xfrm>
          <a:off x="6186524" y="0"/>
          <a:ext cx="3987516" cy="2545713"/>
        </a:xfrm>
        <a:prstGeom prst="roundRect">
          <a:avLst>
            <a:gd name="adj" fmla="val 10000"/>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41479" t="-11063" r="-155237" b="17673"/>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F73DF95D-FCCB-6848-B31A-E6F7B3B51502}">
      <dsp:nvSpPr>
        <dsp:cNvPr id="0" name=""/>
        <dsp:cNvSpPr/>
      </dsp:nvSpPr>
      <dsp:spPr>
        <a:xfrm>
          <a:off x="6835654" y="1527427"/>
          <a:ext cx="3987516" cy="2545713"/>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210" tIns="156210" rIns="156210" bIns="156210" numCol="1" spcCol="1270" anchor="t" anchorCtr="0">
          <a:noAutofit/>
        </a:bodyPr>
        <a:lstStyle/>
        <a:p>
          <a:pPr lvl="0" algn="l" defTabSz="1733550">
            <a:lnSpc>
              <a:spcPct val="90000"/>
            </a:lnSpc>
            <a:spcBef>
              <a:spcPct val="0"/>
            </a:spcBef>
            <a:spcAft>
              <a:spcPct val="35000"/>
            </a:spcAft>
          </a:pPr>
          <a:r>
            <a:rPr lang="en-US" sz="4100" kern="1200" dirty="0" smtClean="0"/>
            <a:t>SDR</a:t>
          </a:r>
          <a:endParaRPr lang="en-US" sz="4100" kern="1200" dirty="0"/>
        </a:p>
        <a:p>
          <a:pPr marL="285750" lvl="1" indent="0" algn="l" defTabSz="1333500">
            <a:lnSpc>
              <a:spcPct val="90000"/>
            </a:lnSpc>
            <a:spcBef>
              <a:spcPct val="0"/>
            </a:spcBef>
            <a:spcAft>
              <a:spcPct val="15000"/>
            </a:spcAft>
            <a:buChar char="••"/>
          </a:pPr>
          <a:r>
            <a:rPr lang="en-US" sz="3200" kern="1200" dirty="0" smtClean="0"/>
            <a:t> Infinite </a:t>
          </a:r>
          <a:r>
            <a:rPr lang="en-US" sz="3200" kern="1200" dirty="0" smtClean="0"/>
            <a:t>Impulse Response Filter</a:t>
          </a:r>
          <a:endParaRPr lang="en-US" sz="3200" kern="1200" dirty="0"/>
        </a:p>
      </dsp:txBody>
      <dsp:txXfrm>
        <a:off x="6910215" y="1601988"/>
        <a:ext cx="3838394" cy="239659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baseline="0" dirty="0" smtClean="0"/>
            <a:t>Center Frequency</a:t>
          </a:r>
          <a:endParaRPr lang="en-US" sz="2200" kern="1200" dirty="0"/>
        </a:p>
        <a:p>
          <a:pPr marL="228600" lvl="1" indent="-228600" algn="l" defTabSz="977900">
            <a:lnSpc>
              <a:spcPct val="90000"/>
            </a:lnSpc>
            <a:spcBef>
              <a:spcPct val="0"/>
            </a:spcBef>
            <a:spcAft>
              <a:spcPct val="15000"/>
            </a:spcAft>
            <a:buChar char="••"/>
          </a:pPr>
          <a:r>
            <a:rPr lang="en-US" sz="2200" kern="1200" dirty="0" smtClean="0"/>
            <a:t>Bandwidth</a:t>
          </a:r>
        </a:p>
        <a:p>
          <a:pPr marL="228600" lvl="1" indent="-228600" algn="l" defTabSz="977900">
            <a:lnSpc>
              <a:spcPct val="90000"/>
            </a:lnSpc>
            <a:spcBef>
              <a:spcPct val="0"/>
            </a:spcBef>
            <a:spcAft>
              <a:spcPct val="15000"/>
            </a:spcAft>
            <a:buChar char="••"/>
          </a:pPr>
          <a:r>
            <a:rPr lang="en-US" sz="2200" kern="1200" dirty="0" smtClean="0"/>
            <a:t>Integration time</a:t>
          </a:r>
        </a:p>
        <a:p>
          <a:pPr marL="228600" lvl="1" indent="-228600" algn="l" defTabSz="977900">
            <a:lnSpc>
              <a:spcPct val="90000"/>
            </a:lnSpc>
            <a:spcBef>
              <a:spcPct val="0"/>
            </a:spcBef>
            <a:spcAft>
              <a:spcPct val="15000"/>
            </a:spcAft>
            <a:buChar char="••"/>
          </a:pPr>
          <a:r>
            <a:rPr lang="en-US" sz="2200" kern="1200" dirty="0" smtClean="0"/>
            <a:t>Filtering</a:t>
          </a:r>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Hardware Control</a:t>
          </a:r>
          <a:endParaRPr lang="en-US" sz="3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3970" tIns="13970" rIns="13970" bIns="13970"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Raw total power</a:t>
          </a:r>
          <a:endParaRPr lang="en-US" sz="2200" kern="1200" dirty="0"/>
        </a:p>
        <a:p>
          <a:pPr marL="228600" lvl="1" indent="-228600" algn="l" defTabSz="977900">
            <a:lnSpc>
              <a:spcPct val="90000"/>
            </a:lnSpc>
            <a:spcBef>
              <a:spcPct val="0"/>
            </a:spcBef>
            <a:spcAft>
              <a:spcPct val="15000"/>
            </a:spcAft>
            <a:buChar char="••"/>
          </a:pPr>
          <a:r>
            <a:rPr lang="en-US" sz="2200" kern="1200" dirty="0" smtClean="0"/>
            <a:t>Calibrated</a:t>
          </a:r>
          <a:r>
            <a:rPr lang="en-US" sz="2200" kern="1200" baseline="0" dirty="0" smtClean="0"/>
            <a:t> noise temperature</a:t>
          </a:r>
        </a:p>
        <a:p>
          <a:pPr marL="228600" lvl="1" indent="-228600" algn="l" defTabSz="977900">
            <a:lnSpc>
              <a:spcPct val="90000"/>
            </a:lnSpc>
            <a:spcBef>
              <a:spcPct val="0"/>
            </a:spcBef>
            <a:spcAft>
              <a:spcPct val="15000"/>
            </a:spcAft>
            <a:buChar char="••"/>
          </a:pPr>
          <a:r>
            <a:rPr lang="en-US" sz="2200" kern="1200" baseline="0" dirty="0" smtClean="0"/>
            <a:t>Spectrum</a:t>
          </a:r>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44780" tIns="72390" rIns="144780" bIns="72390" numCol="1" spcCol="1270" anchor="ctr" anchorCtr="0">
          <a:noAutofit/>
        </a:bodyPr>
        <a:lstStyle/>
        <a:p>
          <a:pPr lvl="0" algn="ctr" defTabSz="1689100">
            <a:lnSpc>
              <a:spcPct val="90000"/>
            </a:lnSpc>
            <a:spcBef>
              <a:spcPct val="0"/>
            </a:spcBef>
            <a:spcAft>
              <a:spcPct val="35000"/>
            </a:spcAft>
          </a:pPr>
          <a:r>
            <a:rPr lang="en-US" sz="3800" kern="1200" dirty="0" smtClean="0"/>
            <a:t>Data Display</a:t>
          </a:r>
          <a:endParaRPr lang="en-US" sz="3800" kern="1200" dirty="0"/>
        </a:p>
      </dsp:txBody>
      <dsp:txXfrm>
        <a:off x="94660" y="2228186"/>
        <a:ext cx="2434148" cy="174979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78D89-1384-374F-A2F3-CD7AD60940B3}">
      <dsp:nvSpPr>
        <dsp:cNvPr id="0" name=""/>
        <dsp:cNvSpPr/>
      </dsp:nvSpPr>
      <dsp:spPr>
        <a:xfrm>
          <a:off x="520058" y="1919"/>
          <a:ext cx="5444818"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432" t="11187" r="-5432"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1672516"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Sensitivity</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.1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 .23 Kelvin</a:t>
          </a:r>
          <a:endParaRPr lang="en-US" sz="1600" kern="1200" dirty="0"/>
        </a:p>
      </dsp:txBody>
      <dsp:txXfrm>
        <a:off x="1672516" y="2758905"/>
        <a:ext cx="3407941" cy="1072161"/>
      </dsp:txXfrm>
    </dsp:sp>
    <dsp:sp modelId="{5F5B6B58-D88B-1C48-9377-6A9BB0140940}">
      <dsp:nvSpPr>
        <dsp:cNvPr id="0" name=""/>
        <dsp:cNvSpPr/>
      </dsp:nvSpPr>
      <dsp:spPr>
        <a:xfrm>
          <a:off x="6347790" y="1919"/>
          <a:ext cx="5086563"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739" t="11187" r="-5739" b="111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7321121"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t" anchorCtr="0">
          <a:noAutofit/>
        </a:bodyPr>
        <a:lstStyle/>
        <a:p>
          <a:pPr lvl="0" algn="l" defTabSz="933450">
            <a:lnSpc>
              <a:spcPct val="90000"/>
            </a:lnSpc>
            <a:spcBef>
              <a:spcPct val="0"/>
            </a:spcBef>
            <a:spcAft>
              <a:spcPct val="35000"/>
            </a:spcAft>
          </a:pPr>
          <a:r>
            <a:rPr lang="en-US" sz="2100" kern="1200" dirty="0" smtClean="0"/>
            <a:t>Stability </a:t>
          </a:r>
          <a:endParaRPr lang="en-US" sz="2100" kern="1200" dirty="0"/>
        </a:p>
        <a:p>
          <a:pPr marL="171450" lvl="1" indent="-171450" algn="l" defTabSz="711200">
            <a:lnSpc>
              <a:spcPct val="90000"/>
            </a:lnSpc>
            <a:spcBef>
              <a:spcPct val="0"/>
            </a:spcBef>
            <a:spcAft>
              <a:spcPct val="15000"/>
            </a:spcAft>
            <a:buChar char="••"/>
          </a:pPr>
          <a:r>
            <a:rPr lang="en-US" sz="1600" kern="1200" dirty="0" smtClean="0"/>
            <a:t>Expected - +/- .5 Kelvin</a:t>
          </a:r>
          <a:endParaRPr lang="en-US" sz="1600" kern="1200" dirty="0"/>
        </a:p>
        <a:p>
          <a:pPr marL="171450" lvl="1" indent="-171450" algn="l" defTabSz="711200">
            <a:lnSpc>
              <a:spcPct val="90000"/>
            </a:lnSpc>
            <a:spcBef>
              <a:spcPct val="0"/>
            </a:spcBef>
            <a:spcAft>
              <a:spcPct val="15000"/>
            </a:spcAft>
            <a:buChar char="••"/>
          </a:pPr>
          <a:r>
            <a:rPr lang="en-US" sz="1600" kern="1200" dirty="0" smtClean="0"/>
            <a:t>Measured ~</a:t>
          </a:r>
          <a:r>
            <a:rPr lang="en-US" sz="1600" kern="1200" baseline="0" dirty="0" smtClean="0"/>
            <a:t> +/- .15 Kelvin</a:t>
          </a:r>
          <a:endParaRPr lang="en-US" sz="1600" kern="1200" dirty="0"/>
        </a:p>
      </dsp:txBody>
      <dsp:txXfrm>
        <a:off x="7321121" y="2758905"/>
        <a:ext cx="3407941" cy="10721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1599" y="534556"/>
          <a:ext cx="3796899" cy="221109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5947" t="-1032" r="-5947" b="2164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766861"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Interfering signal identified</a:t>
          </a:r>
          <a:endParaRPr lang="en-US" sz="1200" kern="1200" dirty="0"/>
        </a:p>
      </dsp:txBody>
      <dsp:txXfrm>
        <a:off x="766861" y="2524545"/>
        <a:ext cx="2459847" cy="773884"/>
      </dsp:txXfrm>
    </dsp:sp>
    <dsp:sp modelId="{83878D89-1384-374F-A2F3-CD7AD60940B3}">
      <dsp:nvSpPr>
        <dsp:cNvPr id="0" name=""/>
        <dsp:cNvSpPr/>
      </dsp:nvSpPr>
      <dsp:spPr>
        <a:xfrm>
          <a:off x="4074886" y="534556"/>
          <a:ext cx="3930063" cy="221109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1083" t="9356" r="1083" b="24476"/>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4906729"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sz="1200" kern="1200" dirty="0" smtClean="0"/>
            <a:t>Offending signal filtered</a:t>
          </a:r>
          <a:endParaRPr lang="en-US" sz="1200" kern="1200" dirty="0"/>
        </a:p>
      </dsp:txBody>
      <dsp:txXfrm>
        <a:off x="4906729" y="2524545"/>
        <a:ext cx="2459847" cy="773884"/>
      </dsp:txXfrm>
    </dsp:sp>
    <dsp:sp modelId="{5F5B6B58-D88B-1C48-9377-6A9BB0140940}">
      <dsp:nvSpPr>
        <dsp:cNvPr id="0" name=""/>
        <dsp:cNvSpPr/>
      </dsp:nvSpPr>
      <dsp:spPr>
        <a:xfrm>
          <a:off x="8281337" y="534556"/>
          <a:ext cx="3671475" cy="2211099"/>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6915" t="-1033" r="-6915" b="1408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6402E2A9-92E8-374E-AD00-3F2EAB0A044A}">
      <dsp:nvSpPr>
        <dsp:cNvPr id="0" name=""/>
        <dsp:cNvSpPr/>
      </dsp:nvSpPr>
      <dsp:spPr>
        <a:xfrm>
          <a:off x="8983886" y="2524545"/>
          <a:ext cx="2459847" cy="773884"/>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t" anchorCtr="0">
          <a:noAutofit/>
        </a:bodyPr>
        <a:lstStyle/>
        <a:p>
          <a:pPr lvl="0" algn="l" defTabSz="533400">
            <a:lnSpc>
              <a:spcPct val="90000"/>
            </a:lnSpc>
            <a:spcBef>
              <a:spcPct val="0"/>
            </a:spcBef>
            <a:spcAft>
              <a:spcPct val="35000"/>
            </a:spcAft>
          </a:pPr>
          <a:r>
            <a:rPr lang="en-US" sz="1200" kern="1200" dirty="0" smtClean="0"/>
            <a:t>Total power measurements made</a:t>
          </a:r>
          <a:endParaRPr lang="en-US" sz="1200" kern="1200" dirty="0"/>
        </a:p>
        <a:p>
          <a:pPr marL="57150" lvl="1" indent="-57150" algn="l" defTabSz="400050">
            <a:lnSpc>
              <a:spcPct val="90000"/>
            </a:lnSpc>
            <a:spcBef>
              <a:spcPct val="0"/>
            </a:spcBef>
            <a:spcAft>
              <a:spcPct val="15000"/>
            </a:spcAft>
            <a:buChar char="••"/>
          </a:pPr>
          <a:r>
            <a:rPr lang="en-US" sz="900" kern="1200" dirty="0" smtClean="0"/>
            <a:t>SDR-Based Radiometer</a:t>
          </a:r>
          <a:endParaRPr lang="en-US" sz="900" kern="1200" dirty="0"/>
        </a:p>
        <a:p>
          <a:pPr marL="57150" lvl="1" indent="-57150" algn="l" defTabSz="400050">
            <a:lnSpc>
              <a:spcPct val="90000"/>
            </a:lnSpc>
            <a:spcBef>
              <a:spcPct val="0"/>
            </a:spcBef>
            <a:spcAft>
              <a:spcPct val="15000"/>
            </a:spcAft>
            <a:buChar char="••"/>
          </a:pPr>
          <a:r>
            <a:rPr lang="en-US" sz="900" kern="1200" dirty="0" smtClean="0"/>
            <a:t>Analog Square-Law</a:t>
          </a:r>
          <a:endParaRPr lang="en-US" sz="900" kern="1200" dirty="0"/>
        </a:p>
      </dsp:txBody>
      <dsp:txXfrm>
        <a:off x="8983886" y="2524545"/>
        <a:ext cx="2459847" cy="77388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99761C-A96E-774F-AE79-15E626A53451}">
      <dsp:nvSpPr>
        <dsp:cNvPr id="0" name=""/>
        <dsp:cNvSpPr/>
      </dsp:nvSpPr>
      <dsp:spPr>
        <a:xfrm>
          <a:off x="433174" y="1919"/>
          <a:ext cx="5260329" cy="3063318"/>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6594" t="-1694" r="-6594" b="23120"/>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3AE5A007-574C-D646-B76D-1057FEBAB132}">
      <dsp:nvSpPr>
        <dsp:cNvPr id="0" name=""/>
        <dsp:cNvSpPr/>
      </dsp:nvSpPr>
      <dsp:spPr>
        <a:xfrm>
          <a:off x="1493389"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14:m xmlns:a14="http://schemas.microsoft.com/office/drawing/2010/main">
            <m:oMathPara xmlns:m="http://schemas.openxmlformats.org/officeDocument/2006/math">
              <m:oMathParaPr>
                <m:jc m:val="centerGroup"/>
              </m:oMathParaPr>
              <m:oMath xmlns:m="http://schemas.openxmlformats.org/officeDocument/2006/math">
                <m:r>
                  <a:rPr lang="en-US" sz="2000" b="0" i="1" kern="1200" dirty="0" smtClean="0">
                    <a:latin typeface="Cambria Math" charset="0"/>
                  </a:rPr>
                  <m:t>𝑁𝐸</m:t>
                </m:r>
                <m:r>
                  <m:rPr>
                    <m:sty m:val="p"/>
                  </m:rPr>
                  <a:rPr lang="en-US" sz="2000" b="0" i="0" kern="1200" dirty="0" smtClean="0">
                    <a:latin typeface="Cambria Math" charset="0"/>
                  </a:rPr>
                  <m:t>Δ</m:t>
                </m:r>
                <m:r>
                  <a:rPr lang="en-US" sz="2000" b="0" i="1" kern="1200" dirty="0" smtClean="0">
                    <a:latin typeface="Cambria Math" charset="0"/>
                  </a:rPr>
                  <m:t>𝑇</m:t>
                </m:r>
                <m:r>
                  <a:rPr lang="en-US" sz="2000" b="0" i="1" kern="1200" dirty="0" smtClean="0">
                    <a:latin typeface="Cambria Math" charset="0"/>
                  </a:rPr>
                  <m:t> </m:t>
                </m:r>
                <m:r>
                  <a:rPr lang="en-US" sz="2000" b="0" i="1" kern="1200" dirty="0" smtClean="0">
                    <a:latin typeface="Cambria Math" charset="0"/>
                  </a:rPr>
                  <m:t>𝑣𝑠</m:t>
                </m:r>
                <m:r>
                  <a:rPr lang="en-US" sz="2000" b="0" i="1" kern="1200" dirty="0" smtClean="0">
                    <a:latin typeface="Cambria Math" charset="0"/>
                  </a:rPr>
                  <m:t> </m:t>
                </m:r>
                <m:r>
                  <a:rPr lang="en-US" sz="2000" b="0" i="1" kern="1200" dirty="0" smtClean="0">
                    <a:latin typeface="Cambria Math" charset="0"/>
                  </a:rPr>
                  <m:t>𝐵𝑎𝑛𝑑𝑤𝑖𝑑𝑡h</m:t>
                </m:r>
                <m:r>
                  <a:rPr lang="en-US" sz="2000" b="0" i="1" kern="1200" dirty="0" smtClean="0">
                    <a:latin typeface="Cambria Math" charset="0"/>
                  </a:rPr>
                  <m:t> (</m:t>
                </m:r>
                <m:r>
                  <a:rPr lang="en-US" sz="2000" b="0" i="1" kern="1200" dirty="0" smtClean="0">
                    <a:latin typeface="Cambria Math" charset="0"/>
                  </a:rPr>
                  <m:t>𝛽</m:t>
                </m:r>
                <m:r>
                  <a:rPr lang="en-US" sz="2000" b="0" i="1" kern="1200" dirty="0" smtClean="0">
                    <a:latin typeface="Cambria Math" charset="0"/>
                  </a:rPr>
                  <m:t>)</m:t>
                </m:r>
              </m:oMath>
            </m:oMathPara>
          </a14:m>
          <a:endParaRPr lang="en-US" sz="2000" kern="1200" dirty="0"/>
        </a:p>
      </dsp:txBody>
      <dsp:txXfrm>
        <a:off x="1493389" y="2758905"/>
        <a:ext cx="3407941" cy="1072161"/>
      </dsp:txXfrm>
    </dsp:sp>
    <dsp:sp modelId="{83878D89-1384-374F-A2F3-CD7AD60940B3}">
      <dsp:nvSpPr>
        <dsp:cNvPr id="0" name=""/>
        <dsp:cNvSpPr/>
      </dsp:nvSpPr>
      <dsp:spPr>
        <a:xfrm>
          <a:off x="6076419" y="1919"/>
          <a:ext cx="5444818" cy="3063318"/>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l="-5420" t="748" r="-5420" b="18657"/>
          </a:stretch>
        </a:blip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7FA3E916-7D9F-5B44-BED7-35D4270701C9}">
      <dsp:nvSpPr>
        <dsp:cNvPr id="0" name=""/>
        <dsp:cNvSpPr/>
      </dsp:nvSpPr>
      <dsp:spPr>
        <a:xfrm>
          <a:off x="7228877" y="2758905"/>
          <a:ext cx="3407941" cy="1072161"/>
        </a:xfrm>
        <a:prstGeom prst="wedgeRectCallout">
          <a:avLst>
            <a:gd name="adj1" fmla="val 20250"/>
            <a:gd name="adj2" fmla="val -607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Total Power output vs bandwidth </a:t>
          </a:r>
          <a:r>
            <a:rPr lang="en-US" sz="2600" kern="1200" smtClean="0"/>
            <a:t>of signal</a:t>
          </a:r>
          <a:endParaRPr lang="en-US" sz="2600" kern="1200" dirty="0"/>
        </a:p>
      </dsp:txBody>
      <dsp:txXfrm>
        <a:off x="7228877" y="2758905"/>
        <a:ext cx="3407941" cy="10721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346F5-5EDE-4FD0-AC9C-98CD741B9BAA}">
      <dsp:nvSpPr>
        <dsp:cNvPr id="0" name=""/>
        <dsp:cNvSpPr/>
      </dsp:nvSpPr>
      <dsp:spPr>
        <a:xfrm>
          <a:off x="304738" y="0"/>
          <a:ext cx="4191624" cy="2888029"/>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7000" b="-4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967006-B073-48BA-871C-0385F6423AA3}">
      <dsp:nvSpPr>
        <dsp:cNvPr id="0" name=""/>
        <dsp:cNvSpPr/>
      </dsp:nvSpPr>
      <dsp:spPr>
        <a:xfrm>
          <a:off x="152369" y="2889238"/>
          <a:ext cx="4191624" cy="15550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n-US" sz="2700" kern="1200" dirty="0" smtClean="0"/>
            <a:t>A radiometer is deployed in a field to take soil moisture readings</a:t>
          </a:r>
          <a:endParaRPr lang="en-US" sz="2700" kern="1200" dirty="0"/>
        </a:p>
      </dsp:txBody>
      <dsp:txXfrm>
        <a:off x="152369" y="2889238"/>
        <a:ext cx="4191624" cy="1555092"/>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089346-CBB0-4456-B287-DAD9ABB58327}">
      <dsp:nvSpPr>
        <dsp:cNvPr id="0" name=""/>
        <dsp:cNvSpPr/>
      </dsp:nvSpPr>
      <dsp:spPr>
        <a:xfrm>
          <a:off x="1682235" y="808"/>
          <a:ext cx="4088902" cy="2817253"/>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D00B24-3873-4C67-93FC-A5D30A4CED9A}">
      <dsp:nvSpPr>
        <dsp:cNvPr id="0" name=""/>
        <dsp:cNvSpPr/>
      </dsp:nvSpPr>
      <dsp:spPr>
        <a:xfrm>
          <a:off x="1682235" y="2818062"/>
          <a:ext cx="4088902" cy="15169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0" numCol="1" spcCol="1270" anchor="t" anchorCtr="0">
          <a:noAutofit/>
        </a:bodyPr>
        <a:lstStyle/>
        <a:p>
          <a:pPr lvl="0" algn="ctr" defTabSz="1066800">
            <a:lnSpc>
              <a:spcPct val="90000"/>
            </a:lnSpc>
            <a:spcBef>
              <a:spcPct val="0"/>
            </a:spcBef>
            <a:spcAft>
              <a:spcPct val="35000"/>
            </a:spcAft>
          </a:pPr>
          <a:r>
            <a:rPr lang="en-US" sz="2400" kern="1200" dirty="0" smtClean="0"/>
            <a:t>Data is recorded with the SDR-based radiometer.  Both total power and the I and Q data is saved</a:t>
          </a:r>
          <a:endParaRPr lang="en-US" sz="2400" kern="1200" dirty="0"/>
        </a:p>
      </dsp:txBody>
      <dsp:txXfrm>
        <a:off x="1682235" y="2818062"/>
        <a:ext cx="4088902" cy="151698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CDA500-A091-4F17-8F8E-D77E30F09B40}">
      <dsp:nvSpPr>
        <dsp:cNvPr id="0" name=""/>
        <dsp:cNvSpPr/>
      </dsp:nvSpPr>
      <dsp:spPr>
        <a:xfrm>
          <a:off x="1019023" y="0"/>
          <a:ext cx="4027926" cy="2775241"/>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5891" r="-1410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BB16D1-5665-42B4-82D2-EDB7C7446FB0}">
      <dsp:nvSpPr>
        <dsp:cNvPr id="0" name=""/>
        <dsp:cNvSpPr/>
      </dsp:nvSpPr>
      <dsp:spPr>
        <a:xfrm>
          <a:off x="835712" y="2775376"/>
          <a:ext cx="4027926" cy="1494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0" numCol="1" spcCol="1270" anchor="t" anchorCtr="0">
          <a:noAutofit/>
        </a:bodyPr>
        <a:lstStyle/>
        <a:p>
          <a:pPr lvl="0" algn="ctr" defTabSz="844550">
            <a:lnSpc>
              <a:spcPct val="90000"/>
            </a:lnSpc>
            <a:spcBef>
              <a:spcPct val="0"/>
            </a:spcBef>
            <a:spcAft>
              <a:spcPct val="35000"/>
            </a:spcAft>
          </a:pPr>
          <a:r>
            <a:rPr lang="en-US" sz="1900" kern="1200" dirty="0" smtClean="0"/>
            <a:t>After the experiment, the data is examined.  The data is inconsistent and indicates a problem.  Further analysis is needed</a:t>
          </a:r>
          <a:endParaRPr lang="en-US" sz="1900" kern="1200" dirty="0"/>
        </a:p>
      </dsp:txBody>
      <dsp:txXfrm>
        <a:off x="835712" y="2775376"/>
        <a:ext cx="4027926" cy="149436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5E6FD0-669F-49B2-AF03-E52C8C643F0B}">
      <dsp:nvSpPr>
        <dsp:cNvPr id="0" name=""/>
        <dsp:cNvSpPr/>
      </dsp:nvSpPr>
      <dsp:spPr>
        <a:xfrm>
          <a:off x="1219451" y="3068"/>
          <a:ext cx="4009962" cy="276286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8000" r="-8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4623A1-81D4-484F-85FD-703A462AA4F9}">
      <dsp:nvSpPr>
        <dsp:cNvPr id="0" name=""/>
        <dsp:cNvSpPr/>
      </dsp:nvSpPr>
      <dsp:spPr>
        <a:xfrm>
          <a:off x="784851" y="2765933"/>
          <a:ext cx="4879162" cy="14876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A filter is designed in </a:t>
          </a:r>
          <a:r>
            <a:rPr lang="en-US" sz="3000" kern="1200" dirty="0" err="1" smtClean="0"/>
            <a:t>GNURadio</a:t>
          </a:r>
          <a:r>
            <a:rPr lang="en-US" sz="3000" kern="1200" dirty="0" smtClean="0"/>
            <a:t> to notch out the offending signal</a:t>
          </a:r>
          <a:endParaRPr lang="en-US" sz="3000" kern="1200" dirty="0"/>
        </a:p>
      </dsp:txBody>
      <dsp:txXfrm>
        <a:off x="784851" y="2765933"/>
        <a:ext cx="4879162" cy="14876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5B548-8F97-4EE2-A10D-DD36ADD748C0}">
      <dsp:nvSpPr>
        <dsp:cNvPr id="0" name=""/>
        <dsp:cNvSpPr/>
      </dsp:nvSpPr>
      <dsp:spPr>
        <a:xfrm>
          <a:off x="814961" y="1125"/>
          <a:ext cx="3303861" cy="2276360"/>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E382E-3784-4145-91EF-B91AF412F221}">
      <dsp:nvSpPr>
        <dsp:cNvPr id="0" name=""/>
        <dsp:cNvSpPr/>
      </dsp:nvSpPr>
      <dsp:spPr>
        <a:xfrm>
          <a:off x="814961" y="2277486"/>
          <a:ext cx="3303861" cy="12257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0" numCol="1" spcCol="1270" anchor="t" anchorCtr="0">
          <a:noAutofit/>
        </a:bodyPr>
        <a:lstStyle/>
        <a:p>
          <a:pPr lvl="0" algn="ctr" defTabSz="977900">
            <a:lnSpc>
              <a:spcPct val="90000"/>
            </a:lnSpc>
            <a:spcBef>
              <a:spcPct val="0"/>
            </a:spcBef>
            <a:spcAft>
              <a:spcPct val="35000"/>
            </a:spcAft>
          </a:pPr>
          <a:r>
            <a:rPr lang="en-US" sz="2200" b="0" i="0" kern="1200" dirty="0" smtClean="0"/>
            <a:t>NRAO VLA</a:t>
          </a:r>
        </a:p>
        <a:p>
          <a:pPr lvl="0" algn="ctr" defTabSz="977900">
            <a:lnSpc>
              <a:spcPct val="90000"/>
            </a:lnSpc>
            <a:spcBef>
              <a:spcPct val="0"/>
            </a:spcBef>
            <a:spcAft>
              <a:spcPct val="35000"/>
            </a:spcAft>
          </a:pPr>
          <a:r>
            <a:rPr lang="en-US" sz="1200" b="0" i="0" kern="1200" dirty="0" smtClean="0"/>
            <a:t>Image courtesy of NRAO/AUI</a:t>
          </a:r>
          <a:endParaRPr lang="en-US" sz="1200" kern="1200" dirty="0"/>
        </a:p>
      </dsp:txBody>
      <dsp:txXfrm>
        <a:off x="814961" y="2277486"/>
        <a:ext cx="3303861" cy="122573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26461A-DD1A-4C95-8A98-C3F8CAA7E548}">
      <dsp:nvSpPr>
        <dsp:cNvPr id="0" name=""/>
        <dsp:cNvSpPr/>
      </dsp:nvSpPr>
      <dsp:spPr>
        <a:xfrm>
          <a:off x="1141934" y="1896"/>
          <a:ext cx="4049300" cy="278996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1103" r="-10289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7C13AC-A1AB-493C-9F09-083F65BB39BB}">
      <dsp:nvSpPr>
        <dsp:cNvPr id="0" name=""/>
        <dsp:cNvSpPr/>
      </dsp:nvSpPr>
      <dsp:spPr>
        <a:xfrm>
          <a:off x="800355" y="2791864"/>
          <a:ext cx="4732458" cy="1502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lvl="0" algn="ctr" defTabSz="889000">
            <a:lnSpc>
              <a:spcPct val="90000"/>
            </a:lnSpc>
            <a:spcBef>
              <a:spcPct val="0"/>
            </a:spcBef>
            <a:spcAft>
              <a:spcPct val="35000"/>
            </a:spcAft>
          </a:pPr>
          <a:r>
            <a:rPr lang="en-US" sz="2000" kern="1200" dirty="0" smtClean="0"/>
            <a:t>The I/Q data is played back and examined on the spectrum analyzer window of our program.  An interfering signal can clearly be seen at 1.406 GHz</a:t>
          </a:r>
          <a:endParaRPr lang="en-US" sz="2000" kern="1200" dirty="0"/>
        </a:p>
      </dsp:txBody>
      <dsp:txXfrm>
        <a:off x="800355" y="2791864"/>
        <a:ext cx="4732458" cy="150229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A4E84-D92B-4352-BEF8-0A9859052791}">
      <dsp:nvSpPr>
        <dsp:cNvPr id="0" name=""/>
        <dsp:cNvSpPr/>
      </dsp:nvSpPr>
      <dsp:spPr>
        <a:xfrm>
          <a:off x="1822010" y="1372"/>
          <a:ext cx="4953411" cy="3252765"/>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83947" r="-100053"/>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C40F-BB14-401A-BD7F-99072ADD3AFF}">
      <dsp:nvSpPr>
        <dsp:cNvPr id="0" name=""/>
        <dsp:cNvSpPr/>
      </dsp:nvSpPr>
      <dsp:spPr>
        <a:xfrm>
          <a:off x="1661216" y="3191885"/>
          <a:ext cx="5275000" cy="16844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smtClean="0"/>
            <a:t>The experiment is played back through </a:t>
          </a:r>
          <a:r>
            <a:rPr lang="en-US" sz="3100" kern="1200" dirty="0" err="1" smtClean="0"/>
            <a:t>GNURadio</a:t>
          </a:r>
          <a:r>
            <a:rPr lang="en-US" sz="3100" kern="1200" dirty="0" smtClean="0"/>
            <a:t> but with the filter turned on</a:t>
          </a:r>
          <a:endParaRPr lang="en-US" sz="3100" kern="1200" dirty="0"/>
        </a:p>
      </dsp:txBody>
      <dsp:txXfrm>
        <a:off x="1661216" y="3191885"/>
        <a:ext cx="5275000" cy="168444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E3B9C-7416-4607-9BF1-2B90B120BD5D}">
      <dsp:nvSpPr>
        <dsp:cNvPr id="0" name=""/>
        <dsp:cNvSpPr/>
      </dsp:nvSpPr>
      <dsp:spPr>
        <a:xfrm>
          <a:off x="1707061" y="1987"/>
          <a:ext cx="5086783" cy="3504794"/>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838BDC-59A5-4BC1-9081-15049C0C3109}">
      <dsp:nvSpPr>
        <dsp:cNvPr id="0" name=""/>
        <dsp:cNvSpPr/>
      </dsp:nvSpPr>
      <dsp:spPr>
        <a:xfrm>
          <a:off x="1707061" y="3506781"/>
          <a:ext cx="5086783" cy="18871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3360" tIns="213360" rIns="213360" bIns="0" numCol="1" spcCol="1270" anchor="t" anchorCtr="0">
          <a:noAutofit/>
        </a:bodyPr>
        <a:lstStyle/>
        <a:p>
          <a:pPr lvl="0" algn="ctr" defTabSz="1333500">
            <a:lnSpc>
              <a:spcPct val="90000"/>
            </a:lnSpc>
            <a:spcBef>
              <a:spcPct val="0"/>
            </a:spcBef>
            <a:spcAft>
              <a:spcPct val="35000"/>
            </a:spcAft>
          </a:pPr>
          <a:r>
            <a:rPr lang="en-US" sz="3000" kern="1200" dirty="0" smtClean="0"/>
            <a:t>The data needs to be re-calibrated since we have lost some bandwidth to the filter</a:t>
          </a:r>
          <a:endParaRPr lang="en-US" sz="3000" kern="1200" dirty="0"/>
        </a:p>
      </dsp:txBody>
      <dsp:txXfrm>
        <a:off x="1707061" y="3506781"/>
        <a:ext cx="5086783" cy="188719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A631AF-42C5-4CFF-961F-8B5E64418881}">
      <dsp:nvSpPr>
        <dsp:cNvPr id="0" name=""/>
        <dsp:cNvSpPr/>
      </dsp:nvSpPr>
      <dsp:spPr>
        <a:xfrm>
          <a:off x="1999100" y="1994"/>
          <a:ext cx="4745636" cy="3269743"/>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41561" r="-1843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2F3921-AFA8-45DF-B986-FCC79E3EBE0E}">
      <dsp:nvSpPr>
        <dsp:cNvPr id="0" name=""/>
        <dsp:cNvSpPr/>
      </dsp:nvSpPr>
      <dsp:spPr>
        <a:xfrm>
          <a:off x="1485907" y="3271737"/>
          <a:ext cx="5772022" cy="1760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0" numCol="1" spcCol="1270" anchor="t" anchorCtr="0">
          <a:noAutofit/>
        </a:bodyPr>
        <a:lstStyle/>
        <a:p>
          <a:pPr lvl="0" algn="ctr" defTabSz="1289050">
            <a:lnSpc>
              <a:spcPct val="90000"/>
            </a:lnSpc>
            <a:spcBef>
              <a:spcPct val="0"/>
            </a:spcBef>
            <a:spcAft>
              <a:spcPct val="35000"/>
            </a:spcAft>
          </a:pPr>
          <a:r>
            <a:rPr lang="en-US" sz="2900" kern="1200" dirty="0" smtClean="0"/>
            <a:t>New total power measurements are then made resulting in the correct data obtained</a:t>
          </a:r>
          <a:endParaRPr lang="en-US" sz="2900" kern="1200" dirty="0"/>
        </a:p>
      </dsp:txBody>
      <dsp:txXfrm>
        <a:off x="1485907" y="3271737"/>
        <a:ext cx="5772022" cy="17606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92B098-B0A4-4866-AD09-45A49E9F8182}">
      <dsp:nvSpPr>
        <dsp:cNvPr id="0" name=""/>
        <dsp:cNvSpPr/>
      </dsp:nvSpPr>
      <dsp:spPr>
        <a:xfrm>
          <a:off x="55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Digital Radiometers</a:t>
          </a:r>
          <a:endParaRPr lang="en-US" sz="3100" kern="1200" dirty="0"/>
        </a:p>
      </dsp:txBody>
      <dsp:txXfrm>
        <a:off x="5522" y="0"/>
        <a:ext cx="5312464" cy="1485413"/>
      </dsp:txXfrm>
    </dsp:sp>
    <dsp:sp modelId="{07B02947-7FD4-4C31-8B2C-371532304731}">
      <dsp:nvSpPr>
        <dsp:cNvPr id="0" name=""/>
        <dsp:cNvSpPr/>
      </dsp:nvSpPr>
      <dsp:spPr>
        <a:xfrm>
          <a:off x="536769"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Hybrid</a:t>
          </a:r>
          <a:endParaRPr lang="en-US" sz="2100" kern="1200" dirty="0"/>
        </a:p>
        <a:p>
          <a:pPr marL="171450" lvl="1" indent="-171450" algn="l" defTabSz="711200">
            <a:lnSpc>
              <a:spcPct val="90000"/>
            </a:lnSpc>
            <a:spcBef>
              <a:spcPct val="0"/>
            </a:spcBef>
            <a:spcAft>
              <a:spcPct val="15000"/>
            </a:spcAft>
            <a:buChar char="••"/>
          </a:pPr>
          <a:r>
            <a:rPr lang="en-US" sz="1600" kern="1200" smtClean="0"/>
            <a:t>A mix of analog and digital components</a:t>
          </a:r>
          <a:endParaRPr lang="en-US" sz="1600" kern="1200" dirty="0"/>
        </a:p>
        <a:p>
          <a:pPr marL="171450" lvl="1" indent="-171450" algn="l" defTabSz="711200">
            <a:lnSpc>
              <a:spcPct val="90000"/>
            </a:lnSpc>
            <a:spcBef>
              <a:spcPct val="0"/>
            </a:spcBef>
            <a:spcAft>
              <a:spcPct val="15000"/>
            </a:spcAft>
            <a:buChar char="••"/>
          </a:pPr>
          <a:r>
            <a:rPr lang="en-US" sz="1600" kern="1200" smtClean="0"/>
            <a:t>Often digitizes after power detection</a:t>
          </a:r>
          <a:endParaRPr lang="en-US" sz="1600" kern="1200" dirty="0"/>
        </a:p>
      </dsp:txBody>
      <dsp:txXfrm>
        <a:off x="580495" y="1530590"/>
        <a:ext cx="4162519" cy="1405456"/>
      </dsp:txXfrm>
    </dsp:sp>
    <dsp:sp modelId="{CF3D957E-C3FC-4E81-90C1-A9600F1564A6}">
      <dsp:nvSpPr>
        <dsp:cNvPr id="0" name=""/>
        <dsp:cNvSpPr/>
      </dsp:nvSpPr>
      <dsp:spPr>
        <a:xfrm>
          <a:off x="536769"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Direct Sampling</a:t>
          </a:r>
          <a:endParaRPr lang="en-US" sz="2100" kern="1200" dirty="0"/>
        </a:p>
        <a:p>
          <a:pPr marL="171450" lvl="1" indent="-171450" algn="l" defTabSz="711200">
            <a:lnSpc>
              <a:spcPct val="90000"/>
            </a:lnSpc>
            <a:spcBef>
              <a:spcPct val="0"/>
            </a:spcBef>
            <a:spcAft>
              <a:spcPct val="15000"/>
            </a:spcAft>
            <a:buChar char="••"/>
          </a:pPr>
          <a:r>
            <a:rPr lang="en-US" sz="1600" kern="1200" smtClean="0"/>
            <a:t>Samples directly at the frequency of interest</a:t>
          </a:r>
          <a:endParaRPr lang="en-US" sz="1600" kern="1200" dirty="0"/>
        </a:p>
        <a:p>
          <a:pPr marL="171450" lvl="1" indent="-171450" algn="l" defTabSz="711200">
            <a:lnSpc>
              <a:spcPct val="90000"/>
            </a:lnSpc>
            <a:spcBef>
              <a:spcPct val="0"/>
            </a:spcBef>
            <a:spcAft>
              <a:spcPct val="15000"/>
            </a:spcAft>
            <a:buChar char="••"/>
          </a:pPr>
          <a:r>
            <a:rPr lang="en-US" sz="1600" kern="1200" smtClean="0"/>
            <a:t>Uses digital signal processing to extract power information</a:t>
          </a:r>
          <a:endParaRPr lang="en-US" sz="1600" kern="1200" dirty="0"/>
        </a:p>
      </dsp:txBody>
      <dsp:txXfrm>
        <a:off x="580495" y="3253176"/>
        <a:ext cx="4162519" cy="1405456"/>
      </dsp:txXfrm>
    </dsp:sp>
    <dsp:sp modelId="{81B07E86-1D54-43ED-8951-2E40DFEAD263}">
      <dsp:nvSpPr>
        <dsp:cNvPr id="0" name=""/>
        <dsp:cNvSpPr/>
      </dsp:nvSpPr>
      <dsp:spPr>
        <a:xfrm>
          <a:off x="5716422" y="0"/>
          <a:ext cx="5312464" cy="495137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en-US" sz="3100" kern="1200" dirty="0" smtClean="0"/>
            <a:t>Radio Frequency Interference (RFI) Mitigation</a:t>
          </a:r>
          <a:endParaRPr lang="en-US" sz="3100" kern="1200" dirty="0"/>
        </a:p>
      </dsp:txBody>
      <dsp:txXfrm>
        <a:off x="5716422" y="0"/>
        <a:ext cx="5312464" cy="1485413"/>
      </dsp:txXfrm>
    </dsp:sp>
    <dsp:sp modelId="{9586B809-B42B-459A-89BE-FA8CD96C39A3}">
      <dsp:nvSpPr>
        <dsp:cNvPr id="0" name=""/>
        <dsp:cNvSpPr/>
      </dsp:nvSpPr>
      <dsp:spPr>
        <a:xfrm>
          <a:off x="6247668" y="1486864"/>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Detection</a:t>
          </a:r>
          <a:endParaRPr lang="en-US" sz="2100" kern="1200" dirty="0"/>
        </a:p>
        <a:p>
          <a:pPr marL="171450" lvl="1" indent="-171450" algn="l" defTabSz="711200">
            <a:lnSpc>
              <a:spcPct val="90000"/>
            </a:lnSpc>
            <a:spcBef>
              <a:spcPct val="0"/>
            </a:spcBef>
            <a:spcAft>
              <a:spcPct val="15000"/>
            </a:spcAft>
            <a:buChar char="••"/>
          </a:pPr>
          <a:r>
            <a:rPr lang="en-US" sz="1600" kern="1200" dirty="0" smtClean="0"/>
            <a:t>Kurtosis</a:t>
          </a:r>
          <a:endParaRPr lang="en-US" sz="1600" kern="1200" dirty="0"/>
        </a:p>
        <a:p>
          <a:pPr marL="171450" lvl="1" indent="-171450" algn="l" defTabSz="711200">
            <a:lnSpc>
              <a:spcPct val="90000"/>
            </a:lnSpc>
            <a:spcBef>
              <a:spcPct val="0"/>
            </a:spcBef>
            <a:spcAft>
              <a:spcPct val="15000"/>
            </a:spcAft>
            <a:buChar char="••"/>
          </a:pPr>
          <a:r>
            <a:rPr lang="en-US" sz="1600" kern="1200" dirty="0" smtClean="0"/>
            <a:t>Polarization Signature</a:t>
          </a:r>
          <a:endParaRPr lang="en-US" sz="1600" kern="1200" dirty="0"/>
        </a:p>
      </dsp:txBody>
      <dsp:txXfrm>
        <a:off x="6291394" y="1530590"/>
        <a:ext cx="4162519" cy="1405456"/>
      </dsp:txXfrm>
    </dsp:sp>
    <dsp:sp modelId="{AF8E1E93-1C30-4AD0-B027-109292ADD929}">
      <dsp:nvSpPr>
        <dsp:cNvPr id="0" name=""/>
        <dsp:cNvSpPr/>
      </dsp:nvSpPr>
      <dsp:spPr>
        <a:xfrm>
          <a:off x="6247668" y="3209450"/>
          <a:ext cx="4249971" cy="149290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40005" rIns="53340" bIns="40005" numCol="1" spcCol="1270" anchor="t" anchorCtr="0">
          <a:noAutofit/>
        </a:bodyPr>
        <a:lstStyle/>
        <a:p>
          <a:pPr lvl="0" algn="l" defTabSz="933450">
            <a:lnSpc>
              <a:spcPct val="90000"/>
            </a:lnSpc>
            <a:spcBef>
              <a:spcPct val="0"/>
            </a:spcBef>
            <a:spcAft>
              <a:spcPct val="35000"/>
            </a:spcAft>
          </a:pPr>
          <a:r>
            <a:rPr lang="en-US" sz="2100" kern="1200" dirty="0" smtClean="0"/>
            <a:t>Mitigation</a:t>
          </a:r>
          <a:endParaRPr lang="en-US" sz="2100" kern="1200" dirty="0"/>
        </a:p>
        <a:p>
          <a:pPr marL="171450" lvl="1" indent="-171450" algn="l" defTabSz="711200">
            <a:lnSpc>
              <a:spcPct val="90000"/>
            </a:lnSpc>
            <a:spcBef>
              <a:spcPct val="0"/>
            </a:spcBef>
            <a:spcAft>
              <a:spcPct val="15000"/>
            </a:spcAft>
            <a:buChar char="••"/>
          </a:pPr>
          <a:r>
            <a:rPr lang="en-US" sz="1600" kern="1200" dirty="0" smtClean="0"/>
            <a:t>Mechanical Filters</a:t>
          </a:r>
          <a:endParaRPr lang="en-US" sz="1600" kern="1200" dirty="0"/>
        </a:p>
      </dsp:txBody>
      <dsp:txXfrm>
        <a:off x="6291394" y="3253176"/>
        <a:ext cx="4162519" cy="140545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A7AD0-373F-4D4E-9E61-4198A9C679A6}">
      <dsp:nvSpPr>
        <dsp:cNvPr id="0" name=""/>
        <dsp:cNvSpPr/>
      </dsp:nvSpPr>
      <dsp:spPr>
        <a:xfrm>
          <a:off x="0" y="69849"/>
          <a:ext cx="4177936" cy="287859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t="-18411" b="-75589"/>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9C13C9-9FF5-42B0-875E-0674D73650E7}">
      <dsp:nvSpPr>
        <dsp:cNvPr id="0" name=""/>
        <dsp:cNvSpPr/>
      </dsp:nvSpPr>
      <dsp:spPr>
        <a:xfrm>
          <a:off x="877" y="2948447"/>
          <a:ext cx="4177936" cy="15500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0472" tIns="220472" rIns="220472" bIns="0" numCol="1" spcCol="1270" anchor="t" anchorCtr="0">
          <a:noAutofit/>
        </a:bodyPr>
        <a:lstStyle/>
        <a:p>
          <a:pPr lvl="0" algn="ctr" defTabSz="1377950">
            <a:lnSpc>
              <a:spcPct val="90000"/>
            </a:lnSpc>
            <a:spcBef>
              <a:spcPct val="0"/>
            </a:spcBef>
            <a:spcAft>
              <a:spcPct val="35000"/>
            </a:spcAft>
          </a:pPr>
          <a:r>
            <a:rPr lang="en-US" sz="3100" kern="1200" dirty="0" err="1" smtClean="0"/>
            <a:t>Shirleys</a:t>
          </a:r>
          <a:r>
            <a:rPr lang="en-US" sz="3100" kern="1200" dirty="0" smtClean="0"/>
            <a:t> Bay Radio Astronomy Consortium</a:t>
          </a:r>
          <a:endParaRPr lang="en-US" sz="3100" kern="1200" dirty="0"/>
        </a:p>
      </dsp:txBody>
      <dsp:txXfrm>
        <a:off x="877" y="2948447"/>
        <a:ext cx="4177936" cy="15500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836199-C824-42C4-AC73-3C4780B17222}">
      <dsp:nvSpPr>
        <dsp:cNvPr id="0" name=""/>
        <dsp:cNvSpPr/>
      </dsp:nvSpPr>
      <dsp:spPr>
        <a:xfrm>
          <a:off x="191453" y="2706"/>
          <a:ext cx="4998561" cy="3089458"/>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47B5A-5210-429D-8F86-E2A286326205}">
      <dsp:nvSpPr>
        <dsp:cNvPr id="0" name=""/>
        <dsp:cNvSpPr/>
      </dsp:nvSpPr>
      <dsp:spPr>
        <a:xfrm>
          <a:off x="581601" y="3000628"/>
          <a:ext cx="4218266" cy="15649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1592" tIns="291592" rIns="291592" bIns="0" numCol="1" spcCol="1270" anchor="t" anchorCtr="0">
          <a:noAutofit/>
        </a:bodyPr>
        <a:lstStyle/>
        <a:p>
          <a:pPr lvl="0" algn="ctr" defTabSz="1822450">
            <a:lnSpc>
              <a:spcPct val="90000"/>
            </a:lnSpc>
            <a:spcBef>
              <a:spcPct val="0"/>
            </a:spcBef>
            <a:spcAft>
              <a:spcPct val="35000"/>
            </a:spcAft>
          </a:pPr>
          <a:r>
            <a:rPr lang="en-US" sz="4100" kern="1200" dirty="0" smtClean="0"/>
            <a:t>Grand Valley State University</a:t>
          </a:r>
          <a:endParaRPr lang="en-US" sz="4100" kern="1200" dirty="0"/>
        </a:p>
      </dsp:txBody>
      <dsp:txXfrm>
        <a:off x="581601" y="3000628"/>
        <a:ext cx="4218266" cy="156497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F61399-0EB5-4A70-BA83-42CD17873AB3}">
      <dsp:nvSpPr>
        <dsp:cNvPr id="0" name=""/>
        <dsp:cNvSpPr/>
      </dsp:nvSpPr>
      <dsp:spPr>
        <a:xfrm>
          <a:off x="0" y="0"/>
          <a:ext cx="11845158" cy="2238309"/>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9FF1459-BF72-4364-9517-2FD47CFDD8FC}">
      <dsp:nvSpPr>
        <dsp:cNvPr id="0" name=""/>
        <dsp:cNvSpPr/>
      </dsp:nvSpPr>
      <dsp:spPr>
        <a:xfrm>
          <a:off x="355354" y="298441"/>
          <a:ext cx="3479515" cy="164142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10000" b="-1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DE9484B-09FD-451B-8B4E-6F8F5FE99AF7}">
      <dsp:nvSpPr>
        <dsp:cNvPr id="0" name=""/>
        <dsp:cNvSpPr/>
      </dsp:nvSpPr>
      <dsp:spPr>
        <a:xfrm rot="10800000">
          <a:off x="355354"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Development of a software defined radio-based radiometer</a:t>
          </a:r>
          <a:endParaRPr lang="en-US" sz="2100" kern="1200" dirty="0"/>
        </a:p>
      </dsp:txBody>
      <dsp:txXfrm rot="10800000">
        <a:off x="439487" y="2238309"/>
        <a:ext cx="3311249" cy="2651578"/>
      </dsp:txXfrm>
    </dsp:sp>
    <dsp:sp modelId="{5DCA36AA-1908-49EE-A0C5-67A41298F73F}">
      <dsp:nvSpPr>
        <dsp:cNvPr id="0" name=""/>
        <dsp:cNvSpPr/>
      </dsp:nvSpPr>
      <dsp:spPr>
        <a:xfrm>
          <a:off x="4182821" y="298441"/>
          <a:ext cx="3479515" cy="164142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5000" b="-1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4FF0D7-0FE6-4D18-96B7-C240BA97A265}">
      <dsp:nvSpPr>
        <dsp:cNvPr id="0" name=""/>
        <dsp:cNvSpPr/>
      </dsp:nvSpPr>
      <dsp:spPr>
        <a:xfrm rot="10800000">
          <a:off x="4182821"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dirty="0" smtClean="0"/>
            <a:t>Python based scripts for analyzing data generated by the radiometer</a:t>
          </a:r>
          <a:endParaRPr lang="en-US" sz="2100" kern="1200" dirty="0"/>
        </a:p>
      </dsp:txBody>
      <dsp:txXfrm rot="10800000">
        <a:off x="4266954" y="2238309"/>
        <a:ext cx="3311249" cy="2651578"/>
      </dsp:txXfrm>
    </dsp:sp>
    <dsp:sp modelId="{97847FD8-91CC-4C4F-AEA7-C9B4FE823197}">
      <dsp:nvSpPr>
        <dsp:cNvPr id="0" name=""/>
        <dsp:cNvSpPr/>
      </dsp:nvSpPr>
      <dsp:spPr>
        <a:xfrm>
          <a:off x="8010288" y="298441"/>
          <a:ext cx="3479515" cy="164142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000" r="-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5F9123-F204-48B6-9D41-BF3101CB340A}">
      <dsp:nvSpPr>
        <dsp:cNvPr id="0" name=""/>
        <dsp:cNvSpPr/>
      </dsp:nvSpPr>
      <dsp:spPr>
        <a:xfrm rot="10800000">
          <a:off x="8010288" y="2238309"/>
          <a:ext cx="3479515" cy="2735711"/>
        </a:xfrm>
        <a:prstGeom prst="round2SameRect">
          <a:avLst>
            <a:gd name="adj1" fmla="val 10500"/>
            <a:gd name="adj2" fmla="val 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lvl="0" algn="ctr" defTabSz="933450">
            <a:lnSpc>
              <a:spcPct val="90000"/>
            </a:lnSpc>
            <a:spcBef>
              <a:spcPct val="0"/>
            </a:spcBef>
            <a:spcAft>
              <a:spcPct val="35000"/>
            </a:spcAft>
          </a:pPr>
          <a:r>
            <a:rPr lang="en-US" sz="2100" i="0" kern="1200" smtClean="0"/>
            <a:t>A </a:t>
          </a:r>
          <a:r>
            <a:rPr lang="en-US" sz="2100" i="0" kern="1200" dirty="0" smtClean="0"/>
            <a:t>Radio Frequency Interference (RFI) mitigation technique implemented using software</a:t>
          </a:r>
          <a:br>
            <a:rPr lang="en-US" sz="2100" i="0" kern="1200" dirty="0" smtClean="0"/>
          </a:br>
          <a:r>
            <a:rPr lang="en-US" sz="2100" i="0" kern="1200" dirty="0" smtClean="0"/>
            <a:t>defined radio technology</a:t>
          </a:r>
          <a:br>
            <a:rPr lang="en-US" sz="2100" i="0" kern="1200" dirty="0" smtClean="0"/>
          </a:br>
          <a:endParaRPr lang="en-US" sz="2100" kern="1200" dirty="0"/>
        </a:p>
      </dsp:txBody>
      <dsp:txXfrm rot="10800000">
        <a:off x="8094421" y="2238309"/>
        <a:ext cx="3311249" cy="26515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0A29BA-C2E7-AA4A-8B0C-6571E31E24C1}">
      <dsp:nvSpPr>
        <dsp:cNvPr id="0" name=""/>
        <dsp:cNvSpPr/>
      </dsp:nvSpPr>
      <dsp:spPr>
        <a:xfrm>
          <a:off x="2489981" y="0"/>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1B4A7AC0-9AFE-DC4E-AAA2-B025DDC78A34}">
      <dsp:nvSpPr>
        <dsp:cNvPr id="0" name=""/>
        <dsp:cNvSpPr/>
      </dsp:nvSpPr>
      <dsp:spPr>
        <a:xfrm>
          <a:off x="0" y="0"/>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Dual 14-bit ADC</a:t>
          </a:r>
          <a:endParaRPr lang="en-US" sz="2600" kern="1200" dirty="0"/>
        </a:p>
      </dsp:txBody>
      <dsp:txXfrm>
        <a:off x="65205" y="65205"/>
        <a:ext cx="2359571" cy="1205328"/>
      </dsp:txXfrm>
    </dsp:sp>
    <dsp:sp modelId="{0A913507-754C-F748-901F-7158062E8ACA}">
      <dsp:nvSpPr>
        <dsp:cNvPr id="0" name=""/>
        <dsp:cNvSpPr/>
      </dsp:nvSpPr>
      <dsp:spPr>
        <a:xfrm>
          <a:off x="2489981" y="1469312"/>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62287B1A-288E-F548-B660-6F0DEAF9F1D5}">
      <dsp:nvSpPr>
        <dsp:cNvPr id="0" name=""/>
        <dsp:cNvSpPr/>
      </dsp:nvSpPr>
      <dsp:spPr>
        <a:xfrm>
          <a:off x="0" y="1469312"/>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25 MHz bandwidth per channel</a:t>
          </a:r>
          <a:endParaRPr lang="en-US" sz="2600" kern="1200" dirty="0"/>
        </a:p>
      </dsp:txBody>
      <dsp:txXfrm>
        <a:off x="65205" y="1534517"/>
        <a:ext cx="2359571" cy="1205328"/>
      </dsp:txXfrm>
    </dsp:sp>
    <dsp:sp modelId="{E59227CE-0E11-834D-B6A1-2B1B8D649595}">
      <dsp:nvSpPr>
        <dsp:cNvPr id="0" name=""/>
        <dsp:cNvSpPr/>
      </dsp:nvSpPr>
      <dsp:spPr>
        <a:xfrm>
          <a:off x="2489981" y="2938624"/>
          <a:ext cx="3734972" cy="1335738"/>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EF2FDB4-A9A4-414A-85CD-2AEBEAF4B3CF}">
      <dsp:nvSpPr>
        <dsp:cNvPr id="0" name=""/>
        <dsp:cNvSpPr/>
      </dsp:nvSpPr>
      <dsp:spPr>
        <a:xfrm>
          <a:off x="0" y="2938624"/>
          <a:ext cx="2489981" cy="133573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Modular daughter-board system</a:t>
          </a:r>
          <a:endParaRPr lang="en-US" sz="2600" kern="1200" dirty="0"/>
        </a:p>
      </dsp:txBody>
      <dsp:txXfrm>
        <a:off x="65205" y="3003829"/>
        <a:ext cx="2359571" cy="120532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C588DF-2ABA-F048-AA91-FBB1A026B6D2}">
      <dsp:nvSpPr>
        <dsp:cNvPr id="0" name=""/>
        <dsp:cNvSpPr/>
      </dsp:nvSpPr>
      <dsp:spPr>
        <a:xfrm>
          <a:off x="2533435" y="49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Open Source</a:t>
          </a:r>
          <a:endParaRPr lang="en-US" sz="1800" kern="1200" dirty="0"/>
        </a:p>
        <a:p>
          <a:pPr marL="171450" lvl="1" indent="-171450" algn="l" defTabSz="800100">
            <a:lnSpc>
              <a:spcPct val="90000"/>
            </a:lnSpc>
            <a:spcBef>
              <a:spcPct val="0"/>
            </a:spcBef>
            <a:spcAft>
              <a:spcPct val="15000"/>
            </a:spcAft>
            <a:buChar char="••"/>
          </a:pPr>
          <a:r>
            <a:rPr lang="en-US" sz="1800" kern="1200" dirty="0" smtClean="0"/>
            <a:t>Fast and Flexible</a:t>
          </a:r>
          <a:endParaRPr lang="en-US" sz="1800" kern="1200" dirty="0"/>
        </a:p>
        <a:p>
          <a:pPr marL="171450" lvl="1" indent="-171450" algn="l" defTabSz="800100">
            <a:lnSpc>
              <a:spcPct val="90000"/>
            </a:lnSpc>
            <a:spcBef>
              <a:spcPct val="0"/>
            </a:spcBef>
            <a:spcAft>
              <a:spcPct val="15000"/>
            </a:spcAft>
            <a:buChar char="••"/>
          </a:pPr>
          <a:r>
            <a:rPr lang="en-US" sz="1800" kern="1200" dirty="0" smtClean="0"/>
            <a:t>Python/C++</a:t>
          </a:r>
          <a:endParaRPr lang="en-US" sz="1800" kern="1200" dirty="0"/>
        </a:p>
        <a:p>
          <a:pPr marL="171450" lvl="1" indent="-171450" algn="l" defTabSz="800100">
            <a:lnSpc>
              <a:spcPct val="90000"/>
            </a:lnSpc>
            <a:spcBef>
              <a:spcPct val="0"/>
            </a:spcBef>
            <a:spcAft>
              <a:spcPct val="15000"/>
            </a:spcAft>
            <a:buChar char="••"/>
          </a:pPr>
          <a:r>
            <a:rPr lang="en-US" sz="1800" kern="1200" dirty="0" smtClean="0"/>
            <a:t>Excellent hardware support</a:t>
          </a:r>
          <a:endParaRPr lang="en-US" sz="1800" kern="1200" dirty="0"/>
        </a:p>
      </dsp:txBody>
      <dsp:txXfrm>
        <a:off x="2533435" y="241044"/>
        <a:ext cx="3078499" cy="1443307"/>
      </dsp:txXfrm>
    </dsp:sp>
    <dsp:sp modelId="{2EFC2E1A-E570-154D-B6CB-690DD044889C}">
      <dsp:nvSpPr>
        <dsp:cNvPr id="0" name=""/>
        <dsp:cNvSpPr/>
      </dsp:nvSpPr>
      <dsp:spPr>
        <a:xfrm>
          <a:off x="0" y="49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endParaRPr lang="en-US" sz="3200" kern="1200" dirty="0"/>
        </a:p>
      </dsp:txBody>
      <dsp:txXfrm>
        <a:off x="93942" y="94435"/>
        <a:ext cx="2345551" cy="1736525"/>
      </dsp:txXfrm>
    </dsp:sp>
    <dsp:sp modelId="{A51EF3B6-9A46-8040-8032-98C247BA503F}">
      <dsp:nvSpPr>
        <dsp:cNvPr id="0" name=""/>
        <dsp:cNvSpPr/>
      </dsp:nvSpPr>
      <dsp:spPr>
        <a:xfrm>
          <a:off x="2533435" y="2117343"/>
          <a:ext cx="3800152" cy="1924409"/>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1430" tIns="11430" rIns="11430" bIns="11430" numCol="1" spcCol="1270" anchor="t" anchorCtr="0">
          <a:noAutofit/>
        </a:bodyPr>
        <a:lstStyle/>
        <a:p>
          <a:pPr marL="171450" lvl="1" indent="-171450" algn="l" defTabSz="800100">
            <a:lnSpc>
              <a:spcPct val="90000"/>
            </a:lnSpc>
            <a:spcBef>
              <a:spcPct val="0"/>
            </a:spcBef>
            <a:spcAft>
              <a:spcPct val="15000"/>
            </a:spcAft>
            <a:buChar char="••"/>
          </a:pPr>
          <a:r>
            <a:rPr lang="en-US" sz="1800" kern="1200" dirty="0" smtClean="0"/>
            <a:t>Drag and Drop</a:t>
          </a:r>
          <a:endParaRPr lang="en-US" sz="1800" kern="1200" dirty="0"/>
        </a:p>
        <a:p>
          <a:pPr marL="171450" lvl="1" indent="-171450" algn="l" defTabSz="800100">
            <a:lnSpc>
              <a:spcPct val="90000"/>
            </a:lnSpc>
            <a:spcBef>
              <a:spcPct val="0"/>
            </a:spcBef>
            <a:spcAft>
              <a:spcPct val="15000"/>
            </a:spcAft>
            <a:buChar char="••"/>
          </a:pPr>
          <a:r>
            <a:rPr lang="en-US" sz="1800" kern="1200" dirty="0" smtClean="0"/>
            <a:t>Rapid GUI development</a:t>
          </a:r>
          <a:endParaRPr lang="en-US" sz="1800" kern="1200" dirty="0"/>
        </a:p>
        <a:p>
          <a:pPr marL="171450" lvl="1" indent="-171450" algn="l" defTabSz="800100">
            <a:lnSpc>
              <a:spcPct val="90000"/>
            </a:lnSpc>
            <a:spcBef>
              <a:spcPct val="0"/>
            </a:spcBef>
            <a:spcAft>
              <a:spcPct val="15000"/>
            </a:spcAft>
            <a:buChar char="••"/>
          </a:pPr>
          <a:r>
            <a:rPr lang="en-US" sz="1800" kern="1200" dirty="0" smtClean="0"/>
            <a:t>Easy to expand</a:t>
          </a:r>
          <a:endParaRPr lang="en-US" sz="1800" kern="1200" dirty="0"/>
        </a:p>
      </dsp:txBody>
      <dsp:txXfrm>
        <a:off x="2533435" y="2357894"/>
        <a:ext cx="3078499" cy="1443307"/>
      </dsp:txXfrm>
    </dsp:sp>
    <dsp:sp modelId="{F7AA576E-5032-1345-B018-94BD12D8F476}">
      <dsp:nvSpPr>
        <dsp:cNvPr id="0" name=""/>
        <dsp:cNvSpPr/>
      </dsp:nvSpPr>
      <dsp:spPr>
        <a:xfrm>
          <a:off x="0" y="2117343"/>
          <a:ext cx="2533435" cy="192440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en-US" sz="3200" kern="1200" dirty="0" err="1" smtClean="0"/>
            <a:t>GNURadio</a:t>
          </a:r>
          <a:r>
            <a:rPr lang="en-US" sz="3200" kern="1200" dirty="0" smtClean="0"/>
            <a:t> Companion</a:t>
          </a:r>
          <a:endParaRPr lang="en-US" sz="3200" kern="1200" dirty="0"/>
        </a:p>
      </dsp:txBody>
      <dsp:txXfrm>
        <a:off x="93942" y="2211285"/>
        <a:ext cx="2345551" cy="1736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5128AA-ACE4-3A43-90DF-09AF32EB69D4}">
      <dsp:nvSpPr>
        <dsp:cNvPr id="0" name=""/>
        <dsp:cNvSpPr/>
      </dsp:nvSpPr>
      <dsp:spPr>
        <a:xfrm>
          <a:off x="2623468" y="497"/>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baseline="0" dirty="0" smtClean="0"/>
            <a:t>Bandwidth 20 MHz</a:t>
          </a:r>
          <a:endParaRPr lang="en-US" sz="2400" kern="1200" dirty="0"/>
        </a:p>
        <a:p>
          <a:pPr marL="228600" lvl="1" indent="-228600" algn="l" defTabSz="1066800">
            <a:lnSpc>
              <a:spcPct val="90000"/>
            </a:lnSpc>
            <a:spcBef>
              <a:spcPct val="0"/>
            </a:spcBef>
            <a:spcAft>
              <a:spcPct val="15000"/>
            </a:spcAft>
            <a:buChar char="••"/>
          </a:pPr>
          <a:r>
            <a:rPr lang="en-US" sz="2400" kern="1200" dirty="0" smtClean="0"/>
            <a:t>1400 - </a:t>
          </a:r>
          <a:r>
            <a:rPr lang="en-US" sz="2400" kern="1200" dirty="0" smtClean="0"/>
            <a:t>1420 </a:t>
          </a:r>
          <a:r>
            <a:rPr lang="en-US" sz="2400" kern="1200" dirty="0" smtClean="0"/>
            <a:t>MHz</a:t>
          </a:r>
        </a:p>
        <a:p>
          <a:pPr marL="228600" lvl="1" indent="-228600" algn="l" defTabSz="1066800">
            <a:lnSpc>
              <a:spcPct val="90000"/>
            </a:lnSpc>
            <a:spcBef>
              <a:spcPct val="0"/>
            </a:spcBef>
            <a:spcAft>
              <a:spcPct val="15000"/>
            </a:spcAft>
            <a:buChar char="••"/>
          </a:pPr>
          <a14:m xmlns:a14="http://schemas.microsoft.com/office/drawing/2010/main">
            <m:oMath xmlns:m="http://schemas.openxmlformats.org/officeDocument/2006/math">
              <m:r>
                <a:rPr lang="en-US" sz="2400" b="0" i="1" kern="1200" smtClean="0">
                  <a:latin typeface="Cambria Math" charset="0"/>
                </a:rPr>
                <m:t>𝑁𝐸</m:t>
              </m:r>
              <m:r>
                <m:rPr>
                  <m:sty m:val="p"/>
                </m:rPr>
                <a:rPr lang="en-US" sz="2400" b="0" i="0" kern="1200" smtClean="0">
                  <a:latin typeface="Cambria Math" charset="0"/>
                </a:rPr>
                <m:t>Δ</m:t>
              </m:r>
              <m:r>
                <a:rPr lang="en-US" sz="2400" b="0" i="1" kern="1200" smtClean="0">
                  <a:latin typeface="Cambria Math" charset="0"/>
                </a:rPr>
                <m:t>𝑇</m:t>
              </m:r>
              <m:r>
                <a:rPr lang="en-US" sz="2400" b="0" i="1" kern="1200" smtClean="0">
                  <a:latin typeface="Cambria Math" charset="0"/>
                </a:rPr>
                <m:t>=1 </m:t>
              </m:r>
              <m:r>
                <a:rPr lang="en-US" sz="2400" b="0" i="1" kern="1200" smtClean="0">
                  <a:latin typeface="Cambria Math" charset="0"/>
                </a:rPr>
                <m:t>𝐾</m:t>
              </m:r>
            </m:oMath>
          </a14:m>
          <a:endParaRPr lang="en-US" sz="2400" kern="1200" dirty="0"/>
        </a:p>
      </dsp:txBody>
      <dsp:txXfrm>
        <a:off x="2623468" y="242887"/>
        <a:ext cx="3208033" cy="1454337"/>
      </dsp:txXfrm>
    </dsp:sp>
    <dsp:sp modelId="{0F1E3F02-2483-DB41-B7ED-C2727BDFA5F9}">
      <dsp:nvSpPr>
        <dsp:cNvPr id="0" name=""/>
        <dsp:cNvSpPr/>
      </dsp:nvSpPr>
      <dsp:spPr>
        <a:xfrm>
          <a:off x="0" y="497"/>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Hardware Requirements</a:t>
          </a:r>
          <a:endParaRPr lang="en-US" sz="2800" kern="1200" dirty="0"/>
        </a:p>
      </dsp:txBody>
      <dsp:txXfrm>
        <a:off x="94660" y="95157"/>
        <a:ext cx="2434148" cy="1749797"/>
      </dsp:txXfrm>
    </dsp:sp>
    <dsp:sp modelId="{94BA7CDF-15D5-DB49-91C7-BBEF390E5CF3}">
      <dsp:nvSpPr>
        <dsp:cNvPr id="0" name=""/>
        <dsp:cNvSpPr/>
      </dsp:nvSpPr>
      <dsp:spPr>
        <a:xfrm>
          <a:off x="2623468" y="2133526"/>
          <a:ext cx="3935202" cy="1939117"/>
        </a:xfrm>
        <a:prstGeom prst="rightArrow">
          <a:avLst>
            <a:gd name="adj1" fmla="val 75000"/>
            <a:gd name="adj2" fmla="val 50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 tIns="15240" rIns="15240" bIns="15240" numCol="1" spcCol="1270" anchor="t" anchorCtr="0">
          <a:noAutofit/>
        </a:bodyPr>
        <a:lstStyle/>
        <a:p>
          <a:pPr marL="228600" lvl="1" indent="-228600" algn="l" defTabSz="1066800">
            <a:lnSpc>
              <a:spcPct val="90000"/>
            </a:lnSpc>
            <a:spcBef>
              <a:spcPct val="0"/>
            </a:spcBef>
            <a:spcAft>
              <a:spcPct val="15000"/>
            </a:spcAft>
            <a:buChar char="••"/>
          </a:pPr>
          <a:r>
            <a:rPr lang="en-US" sz="2400" kern="1200" dirty="0" smtClean="0"/>
            <a:t>Easy to use GUI interface</a:t>
          </a:r>
          <a:r>
            <a:rPr lang="en-US" sz="2400" kern="1200" baseline="0" dirty="0" smtClean="0"/>
            <a:t> for technician to use</a:t>
          </a:r>
          <a:endParaRPr lang="en-US" sz="2400" kern="1200" dirty="0"/>
        </a:p>
        <a:p>
          <a:pPr marL="228600" lvl="1" indent="-228600" algn="l" defTabSz="1066800">
            <a:lnSpc>
              <a:spcPct val="90000"/>
            </a:lnSpc>
            <a:spcBef>
              <a:spcPct val="0"/>
            </a:spcBef>
            <a:spcAft>
              <a:spcPct val="15000"/>
            </a:spcAft>
            <a:buChar char="••"/>
          </a:pPr>
          <a:r>
            <a:rPr lang="en-US" sz="2400" kern="1200" dirty="0" smtClean="0"/>
            <a:t>Easy to modify</a:t>
          </a:r>
          <a:endParaRPr lang="en-US" sz="2400" kern="1200" dirty="0"/>
        </a:p>
      </dsp:txBody>
      <dsp:txXfrm>
        <a:off x="2623468" y="2375916"/>
        <a:ext cx="3208033" cy="1454337"/>
      </dsp:txXfrm>
    </dsp:sp>
    <dsp:sp modelId="{5015647A-E68E-7D4F-AD60-D24BF37F5562}">
      <dsp:nvSpPr>
        <dsp:cNvPr id="0" name=""/>
        <dsp:cNvSpPr/>
      </dsp:nvSpPr>
      <dsp:spPr>
        <a:xfrm>
          <a:off x="0" y="2133526"/>
          <a:ext cx="2623468" cy="193911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en-US" sz="2800" kern="1200" dirty="0" smtClean="0"/>
            <a:t>Software Requirements</a:t>
          </a:r>
          <a:endParaRPr lang="en-US" sz="2800" kern="1200" dirty="0"/>
        </a:p>
      </dsp:txBody>
      <dsp:txXfrm>
        <a:off x="94660" y="2228186"/>
        <a:ext cx="2434148" cy="1749797"/>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8/layout/BendingPictureCaptionList">
  <dgm:title val=""/>
  <dgm:desc val=""/>
  <dgm:catLst>
    <dgm:cat type="picture" pri="9000"/>
    <dgm:cat type="pictureconvert" pri="9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w" fact="1.11"/>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
        </dgm:alg>
        <dgm:shape xmlns:r="http://schemas.openxmlformats.org/officeDocument/2006/relationships" r:blip="">
          <dgm:adjLst/>
        </dgm:shape>
        <dgm:choose name="Name4">
          <dgm:if name="Name5" func="var" arg="dir" op="equ" val="norm">
            <dgm:constrLst>
              <dgm:constr type="l" for="ch" forName="rect1" refType="w" fact="0"/>
              <dgm:constr type="t" for="ch" forName="rect1" refType="h" fact="0"/>
              <dgm:constr type="w" for="ch" forName="rect1" refType="w"/>
              <dgm:constr type="h" for="ch" forName="rect1" refType="h" fact="0.8"/>
              <dgm:constr type="l" for="ch" forName="wedgeRectCallout1" refType="w" fact="0.09"/>
              <dgm:constr type="t" for="ch" forName="wedgeRectCallout1" refType="h" fact="0.72"/>
              <dgm:constr type="w" for="ch" forName="wedgeRectCallout1" refType="w" fact="0.89"/>
              <dgm:constr type="h" for="ch" forName="wedgeRectCallout1" refType="h" fact="0.28"/>
            </dgm:constrLst>
          </dgm:if>
          <dgm:else name="Name6">
            <dgm:constrLst>
              <dgm:constr type="l" for="ch" forName="rect1" refType="w" fact="0"/>
              <dgm:constr type="t" for="ch" forName="rect1" refType="h" fact="0"/>
              <dgm:constr type="w" for="ch" forName="rect1" refType="w"/>
              <dgm:constr type="h" for="ch" forName="rect1" refType="h" fact="0.8"/>
              <dgm:constr type="l" for="ch" forName="wedgeRectCallout1" refType="w" fact="0.02"/>
              <dgm:constr type="t" for="ch" forName="wedgeRectCallout1" refType="h" fact="0.72"/>
              <dgm:constr type="w" for="ch" forName="wedgeRectCallout1" refType="w" fact="0.89"/>
              <dgm:constr type="h" for="ch" forName="wedgeRectCallout1" refType="h" fact="0.28"/>
            </dgm:constrLst>
          </dgm:else>
        </dgm:choose>
        <dgm:layoutNode name="rect1" styleLbl="bgImgPlace1">
          <dgm:alg type="sp"/>
          <dgm:shape xmlns:r="http://schemas.openxmlformats.org/officeDocument/2006/relationships" type="rect" r:blip="" blipPhldr="1">
            <dgm:adjLst/>
          </dgm:shape>
          <dgm:presOf/>
        </dgm:layoutNode>
        <dgm:layoutNode name="wedgeRectCallout1" styleLbl="node1">
          <dgm:varLst>
            <dgm:bulletEnabled val="1"/>
          </dgm:varLst>
          <dgm:alg type="tx"/>
          <dgm:choose name="Name7">
            <dgm:if name="Name8" func="var" arg="dir" op="equ" val="norm">
              <dgm:shape xmlns:r="http://schemas.openxmlformats.org/officeDocument/2006/relationships" type="wedgeRectCallout" r:blip="">
                <dgm:adjLst>
                  <dgm:adj idx="1" val="0.2025"/>
                  <dgm:adj idx="2" val="-0.607"/>
                </dgm:adjLst>
              </dgm:shape>
            </dgm:if>
            <dgm:else name="Name9">
              <dgm:shape xmlns:r="http://schemas.openxmlformats.org/officeDocument/2006/relationships" type="wedgeRectCallout" r:blip="">
                <dgm:adjLst>
                  <dgm:adj idx="1" val="-0.2025"/>
                  <dgm:adj idx="2" val="-0.607"/>
                </dgm:adjLst>
              </dgm:shape>
            </dgm:else>
          </dgm:choos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7.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C649C7-C039-45D5-907F-E555A9769906}" type="datetimeFigureOut">
              <a:rPr lang="en-US" smtClean="0"/>
              <a:t>12/17/15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4E5CE-D376-4E0B-A81B-2825CA1B6127}" type="slidenum">
              <a:rPr lang="en-US" smtClean="0"/>
              <a:t>‹#›</a:t>
            </a:fld>
            <a:endParaRPr lang="en-US"/>
          </a:p>
        </p:txBody>
      </p:sp>
    </p:spTree>
    <p:extLst>
      <p:ext uri="{BB962C8B-B14F-4D97-AF65-F5344CB8AC3E}">
        <p14:creationId xmlns:p14="http://schemas.microsoft.com/office/powerpoint/2010/main" val="3434082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a:t>
            </a:fld>
            <a:endParaRPr lang="en-US"/>
          </a:p>
        </p:txBody>
      </p:sp>
    </p:spTree>
    <p:extLst>
      <p:ext uri="{BB962C8B-B14F-4D97-AF65-F5344CB8AC3E}">
        <p14:creationId xmlns:p14="http://schemas.microsoft.com/office/powerpoint/2010/main" val="153170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device adds</a:t>
            </a:r>
            <a:r>
              <a:rPr lang="en-US" baseline="0" dirty="0" smtClean="0"/>
              <a:t> noise.  The amount is related to the physical temperature of the device (hence why cryogenics is used)</a:t>
            </a:r>
          </a:p>
          <a:p>
            <a:endParaRPr lang="en-US" baseline="0" dirty="0" smtClean="0"/>
          </a:p>
          <a:p>
            <a:r>
              <a:rPr lang="en-US" baseline="0" dirty="0" smtClean="0"/>
              <a:t>Our noise of interest is often very close to our noise floor anyway, If the system noise is too high, it can over power our noise of interest.</a:t>
            </a:r>
            <a:endParaRPr lang="en-US" dirty="0" smtClean="0"/>
          </a:p>
          <a:p>
            <a:endParaRPr lang="en-US" dirty="0" smtClean="0"/>
          </a:p>
          <a:p>
            <a:r>
              <a:rPr lang="en-US" sz="1200" i="0" kern="1200" baseline="0" dirty="0" smtClean="0">
                <a:solidFill>
                  <a:schemeClr val="tx1"/>
                </a:solidFill>
                <a:effectLst/>
                <a:latin typeface="+mn-lt"/>
                <a:ea typeface="+mn-ea"/>
                <a:cs typeface="+mn-cs"/>
              </a:rPr>
              <a:t>System noise is bad…</a:t>
            </a:r>
            <a:r>
              <a:rPr lang="en-US" sz="1200" i="0" kern="1200" baseline="0" dirty="0" err="1" smtClean="0">
                <a:solidFill>
                  <a:schemeClr val="tx1"/>
                </a:solidFill>
                <a:effectLst/>
                <a:latin typeface="+mn-lt"/>
                <a:ea typeface="+mn-ea"/>
                <a:cs typeface="+mn-cs"/>
              </a:rPr>
              <a:t>m’kay</a:t>
            </a:r>
            <a:endParaRPr lang="en-US" sz="1200" i="0" kern="1200" baseline="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11</a:t>
            </a:fld>
            <a:endParaRPr lang="en-US"/>
          </a:p>
        </p:txBody>
      </p:sp>
    </p:spTree>
    <p:extLst>
      <p:ext uri="{BB962C8B-B14F-4D97-AF65-F5344CB8AC3E}">
        <p14:creationId xmlns:p14="http://schemas.microsoft.com/office/powerpoint/2010/main" val="135439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12</a:t>
            </a:fld>
            <a:endParaRPr lang="en-US"/>
          </a:p>
        </p:txBody>
      </p:sp>
    </p:spTree>
    <p:extLst>
      <p:ext uri="{BB962C8B-B14F-4D97-AF65-F5344CB8AC3E}">
        <p14:creationId xmlns:p14="http://schemas.microsoft.com/office/powerpoint/2010/main" val="1187085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1" kern="1200" dirty="0" err="1" smtClean="0">
                <a:solidFill>
                  <a:schemeClr val="tx1"/>
                </a:solidFill>
                <a:effectLst/>
                <a:latin typeface="+mn-lt"/>
                <a:ea typeface="+mn-ea"/>
                <a:cs typeface="+mn-cs"/>
              </a:rPr>
              <a:t>Dicke</a:t>
            </a:r>
            <a:r>
              <a:rPr lang="en-US" sz="1200" b="0" i="1" kern="1200" dirty="0" smtClean="0">
                <a:solidFill>
                  <a:schemeClr val="tx1"/>
                </a:solidFill>
                <a:effectLst/>
                <a:latin typeface="+mn-lt"/>
                <a:ea typeface="+mn-ea"/>
                <a:cs typeface="+mn-cs"/>
              </a:rPr>
              <a:t> Radiometer - The total-power receiver is switched between two feeds, one pointing at the source and one displaced by a few </a:t>
            </a:r>
            <a:r>
              <a:rPr lang="en-US" sz="1200" b="0" i="1" kern="1200" dirty="0" err="1" smtClean="0">
                <a:solidFill>
                  <a:schemeClr val="tx1"/>
                </a:solidFill>
                <a:effectLst/>
                <a:latin typeface="+mn-lt"/>
                <a:ea typeface="+mn-ea"/>
                <a:cs typeface="+mn-cs"/>
              </a:rPr>
              <a:t>beamwidths</a:t>
            </a:r>
            <a:r>
              <a:rPr lang="en-US" sz="1200" b="0" i="1" kern="1200" dirty="0" smtClean="0">
                <a:solidFill>
                  <a:schemeClr val="tx1"/>
                </a:solidFill>
                <a:effectLst/>
                <a:latin typeface="+mn-lt"/>
                <a:ea typeface="+mn-ea"/>
                <a:cs typeface="+mn-cs"/>
              </a:rPr>
              <a:t> to avoid the source but measure emission from nearly the same sample of atmosphere.  The output of the total-power receiver is multiplied by </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 when the receiver is connected to the on-source feed and by</a:t>
            </a:r>
            <a:r>
              <a:rPr lang="en-US" sz="1200" b="0" i="0" kern="1200" dirty="0" smtClean="0">
                <a:solidFill>
                  <a:schemeClr val="tx1"/>
                </a:solidFill>
                <a:effectLst/>
                <a:latin typeface="+mn-lt"/>
                <a:ea typeface="+mn-ea"/>
                <a:cs typeface="+mn-cs"/>
              </a:rPr>
              <a:t>−1</a:t>
            </a:r>
            <a:r>
              <a:rPr lang="en-US" sz="1200" b="0" i="1" kern="1200" dirty="0" smtClean="0">
                <a:solidFill>
                  <a:schemeClr val="tx1"/>
                </a:solidFill>
                <a:effectLst/>
                <a:latin typeface="+mn-lt"/>
                <a:ea typeface="+mn-ea"/>
                <a:cs typeface="+mn-cs"/>
              </a:rPr>
              <a:t> when it is connected to the reference feed.  Fluctuations in atmospheric emission and in receiver gain are effectively suppressed for frequencies below the switching rate, which is typically in the range 10 to 1000 Hz.</a:t>
            </a:r>
          </a:p>
          <a:p>
            <a:endParaRPr lang="en-US" sz="1200" b="0" i="1" kern="1200" dirty="0" smtClean="0">
              <a:solidFill>
                <a:schemeClr val="tx1"/>
              </a:solidFill>
              <a:effectLst/>
              <a:latin typeface="+mn-lt"/>
              <a:ea typeface="+mn-ea"/>
              <a:cs typeface="+mn-cs"/>
            </a:endParaRPr>
          </a:p>
          <a:p>
            <a:r>
              <a:rPr lang="en-US" dirty="0" smtClean="0"/>
              <a:t>Gain Fluctuations happen over large periods of time (i.e. &gt; 1 sec) so we can compensate with </a:t>
            </a:r>
            <a:r>
              <a:rPr lang="en-US" dirty="0" err="1" smtClean="0"/>
              <a:t>Dicke</a:t>
            </a:r>
            <a:r>
              <a:rPr lang="en-US" dirty="0" smtClean="0"/>
              <a:t> or correlating radiometer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13</a:t>
            </a:fld>
            <a:endParaRPr lang="en-US"/>
          </a:p>
        </p:txBody>
      </p:sp>
    </p:spTree>
    <p:extLst>
      <p:ext uri="{BB962C8B-B14F-4D97-AF65-F5344CB8AC3E}">
        <p14:creationId xmlns:p14="http://schemas.microsoft.com/office/powerpoint/2010/main" val="1052709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HW platform is the </a:t>
            </a:r>
            <a:r>
              <a:rPr lang="en-US" baseline="0" dirty="0" err="1" smtClean="0"/>
              <a:t>Ettus</a:t>
            </a:r>
            <a:r>
              <a:rPr lang="en-US" baseline="0" dirty="0" smtClean="0"/>
              <a:t> Research N200 SDR.  This SDR provides us the hardware to digitize an incoming RF signal and process it.  It features a 14-bit ADC, 25 MHz BW and a modular daughter-board system.  This daughter board system allows us to easily change frequency ranges when needed.  It allows up to 2 </a:t>
            </a:r>
            <a:r>
              <a:rPr lang="en-US" baseline="0" dirty="0" err="1" smtClean="0"/>
              <a:t>daughterboards</a:t>
            </a:r>
            <a:r>
              <a:rPr lang="en-US" baseline="0" dirty="0" smtClean="0"/>
              <a:t> to be plugged in.</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15</a:t>
            </a:fld>
            <a:endParaRPr lang="en-US"/>
          </a:p>
        </p:txBody>
      </p:sp>
    </p:spTree>
    <p:extLst>
      <p:ext uri="{BB962C8B-B14F-4D97-AF65-F5344CB8AC3E}">
        <p14:creationId xmlns:p14="http://schemas.microsoft.com/office/powerpoint/2010/main" val="4831646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For software we used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which</a:t>
            </a:r>
            <a:r>
              <a:rPr lang="en-US" sz="1200" i="0" kern="1200" baseline="0" dirty="0" smtClean="0">
                <a:solidFill>
                  <a:schemeClr val="tx1"/>
                </a:solidFill>
                <a:effectLst/>
                <a:latin typeface="+mn-lt"/>
                <a:ea typeface="+mn-ea"/>
                <a:cs typeface="+mn-cs"/>
              </a:rPr>
              <a:t> also has a companion software called GRC.</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16</a:t>
            </a:fld>
            <a:endParaRPr lang="en-US"/>
          </a:p>
        </p:txBody>
      </p:sp>
    </p:spTree>
    <p:extLst>
      <p:ext uri="{BB962C8B-B14F-4D97-AF65-F5344CB8AC3E}">
        <p14:creationId xmlns:p14="http://schemas.microsoft.com/office/powerpoint/2010/main" val="3451807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NEAT is really determined more by the LNAs than the </a:t>
            </a:r>
            <a:r>
              <a:rPr lang="en-US" sz="1200" i="0" kern="1200" dirty="0" smtClean="0">
                <a:solidFill>
                  <a:schemeClr val="tx1"/>
                </a:solidFill>
                <a:effectLst/>
                <a:latin typeface="+mn-lt"/>
                <a:ea typeface="+mn-ea"/>
                <a:cs typeface="+mn-cs"/>
              </a:rPr>
              <a:t>N200</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 NEAT was determined by Brian</a:t>
            </a:r>
            <a:r>
              <a:rPr lang="en-US" sz="1200" i="0" kern="1200" baseline="0" dirty="0" smtClean="0">
                <a:solidFill>
                  <a:schemeClr val="tx1"/>
                </a:solidFill>
                <a:effectLst/>
                <a:latin typeface="+mn-lt"/>
                <a:ea typeface="+mn-ea"/>
                <a:cs typeface="+mn-cs"/>
              </a:rPr>
              <a:t> </a:t>
            </a:r>
            <a:r>
              <a:rPr lang="en-US" sz="1200" i="0" kern="1200" baseline="0" dirty="0" err="1" smtClean="0">
                <a:solidFill>
                  <a:schemeClr val="tx1"/>
                </a:solidFill>
                <a:effectLst/>
                <a:latin typeface="+mn-lt"/>
                <a:ea typeface="+mn-ea"/>
                <a:cs typeface="+mn-cs"/>
              </a:rPr>
              <a:t>Hornbuckle</a:t>
            </a:r>
            <a:r>
              <a:rPr lang="en-US" sz="1200" i="0" kern="1200" baseline="0" dirty="0" smtClean="0">
                <a:solidFill>
                  <a:schemeClr val="tx1"/>
                </a:solidFill>
                <a:effectLst/>
                <a:latin typeface="+mn-lt"/>
                <a:ea typeface="+mn-ea"/>
                <a:cs typeface="+mn-cs"/>
              </a:rPr>
              <a:t>.  However as a comparison the SMOS satellite has a sensitivity of 0.8 to 2.2 Kelvin</a:t>
            </a:r>
            <a:endParaRPr lang="en-US" sz="1200" i="0" kern="1200" dirty="0" smtClean="0">
              <a:solidFill>
                <a:schemeClr val="tx1"/>
              </a:solidFill>
              <a:effectLst/>
              <a:latin typeface="+mn-lt"/>
              <a:ea typeface="+mn-ea"/>
              <a:cs typeface="+mn-cs"/>
            </a:endParaRPr>
          </a:p>
          <a:p>
            <a:endParaRPr lang="en-US" dirty="0" smtClean="0"/>
          </a:p>
          <a:p>
            <a:r>
              <a:rPr lang="en-US" dirty="0" smtClean="0"/>
              <a:t>What is the BW of the N200?</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17</a:t>
            </a:fld>
            <a:endParaRPr lang="en-US"/>
          </a:p>
        </p:txBody>
      </p:sp>
    </p:spTree>
    <p:extLst>
      <p:ext uri="{BB962C8B-B14F-4D97-AF65-F5344CB8AC3E}">
        <p14:creationId xmlns:p14="http://schemas.microsoft.com/office/powerpoint/2010/main" val="580302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begin by looking at power detection.  In a traditional radiometer this is done with a diode operating in the square-law region.  This results in voltage output that is the square of the voltage in of the signal.  To accomplish this in a SDR, we need to remember that a SDR radio takes an incoming signal and measures the magnitude of the signal.  This is the in-phase signal generated by the SDR or referred to as I.  It then shifts the phase of the signal 90 degrees.  This is the quadrature-phase of the signal and is measured by the SDR.  Both I and Q is the magnitude of the signal, but Q is shifted by 90 degrees.  We can then measure the power by squaring both I and Q and summing them.  Just like the square-law detector squares the incoming signal.</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18</a:t>
            </a:fld>
            <a:endParaRPr lang="en-US"/>
          </a:p>
        </p:txBody>
      </p:sp>
    </p:spTree>
    <p:extLst>
      <p:ext uri="{BB962C8B-B14F-4D97-AF65-F5344CB8AC3E}">
        <p14:creationId xmlns:p14="http://schemas.microsoft.com/office/powerpoint/2010/main" val="2052330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IIR filter</a:t>
            </a:r>
          </a:p>
          <a:p>
            <a:r>
              <a:rPr lang="en-US" sz="1200" i="0" kern="1200" dirty="0" smtClean="0">
                <a:solidFill>
                  <a:schemeClr val="tx1"/>
                </a:solidFill>
                <a:effectLst/>
                <a:latin typeface="+mn-lt"/>
                <a:ea typeface="+mn-ea"/>
                <a:cs typeface="+mn-cs"/>
              </a:rPr>
              <a:t>Decimation to reduce data size</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19</a:t>
            </a:fld>
            <a:endParaRPr lang="en-US"/>
          </a:p>
        </p:txBody>
      </p:sp>
    </p:spTree>
    <p:extLst>
      <p:ext uri="{BB962C8B-B14F-4D97-AF65-F5344CB8AC3E}">
        <p14:creationId xmlns:p14="http://schemas.microsoft.com/office/powerpoint/2010/main" val="1371270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can see the GUI.  Talk about the GUI</a:t>
            </a:r>
          </a:p>
          <a:p>
            <a:endParaRPr lang="en-US" baseline="0" dirty="0" smtClean="0"/>
          </a:p>
          <a:p>
            <a:r>
              <a:rPr lang="en-US" baseline="0" dirty="0" smtClean="0"/>
              <a:t>Next we will examine the experimental data collected from our SDR-Based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20</a:t>
            </a:fld>
            <a:endParaRPr lang="en-US"/>
          </a:p>
        </p:txBody>
      </p:sp>
    </p:spTree>
    <p:extLst>
      <p:ext uri="{BB962C8B-B14F-4D97-AF65-F5344CB8AC3E}">
        <p14:creationId xmlns:p14="http://schemas.microsoft.com/office/powerpoint/2010/main" val="1687999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Experiment 1 was</a:t>
            </a:r>
            <a:r>
              <a:rPr lang="en-US" sz="1200" i="0" kern="1200" baseline="0" dirty="0" smtClean="0">
                <a:solidFill>
                  <a:schemeClr val="tx1"/>
                </a:solidFill>
                <a:effectLst/>
                <a:latin typeface="+mn-lt"/>
                <a:ea typeface="+mn-ea"/>
                <a:cs typeface="+mn-cs"/>
              </a:rPr>
              <a:t> conducted to verify that we are able to calibrate our SDR-Based Radiometer.  It will also show that our SDR-Based Radiometer has the same type of operation as a traditional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21</a:t>
            </a:fld>
            <a:endParaRPr lang="en-US"/>
          </a:p>
        </p:txBody>
      </p:sp>
    </p:spTree>
    <p:extLst>
      <p:ext uri="{BB962C8B-B14F-4D97-AF65-F5344CB8AC3E}">
        <p14:creationId xmlns:p14="http://schemas.microsoft.com/office/powerpoint/2010/main" val="7799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3</a:t>
            </a:fld>
            <a:endParaRPr lang="en-US"/>
          </a:p>
        </p:txBody>
      </p:sp>
    </p:spTree>
    <p:extLst>
      <p:ext uri="{BB962C8B-B14F-4D97-AF65-F5344CB8AC3E}">
        <p14:creationId xmlns:p14="http://schemas.microsoft.com/office/powerpoint/2010/main" val="433331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22</a:t>
            </a:fld>
            <a:endParaRPr lang="en-US"/>
          </a:p>
        </p:txBody>
      </p:sp>
    </p:spTree>
    <p:extLst>
      <p:ext uri="{BB962C8B-B14F-4D97-AF65-F5344CB8AC3E}">
        <p14:creationId xmlns:p14="http://schemas.microsoft.com/office/powerpoint/2010/main" val="6104193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23</a:t>
            </a:fld>
            <a:endParaRPr lang="en-US"/>
          </a:p>
        </p:txBody>
      </p:sp>
    </p:spTree>
    <p:extLst>
      <p:ext uri="{BB962C8B-B14F-4D97-AF65-F5344CB8AC3E}">
        <p14:creationId xmlns:p14="http://schemas.microsoft.com/office/powerpoint/2010/main" val="7512067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a:t>
            </a:r>
            <a:r>
              <a:rPr lang="en-US" sz="1200" i="0" kern="1200" dirty="0" smtClean="0">
                <a:solidFill>
                  <a:schemeClr val="tx1"/>
                </a:solidFill>
                <a:effectLst/>
                <a:latin typeface="+mn-lt"/>
                <a:ea typeface="+mn-ea"/>
                <a:cs typeface="+mn-cs"/>
              </a:rPr>
              <a:t>SDR-Based</a:t>
            </a:r>
            <a:r>
              <a:rPr lang="en-US" sz="1200" i="0" kern="1200" baseline="0" dirty="0" smtClean="0">
                <a:solidFill>
                  <a:schemeClr val="tx1"/>
                </a:solidFill>
                <a:effectLst/>
                <a:latin typeface="+mn-lt"/>
                <a:ea typeface="+mn-ea"/>
                <a:cs typeface="+mn-cs"/>
              </a:rPr>
              <a:t> Radiometer had similar performance to a traditional radiometer</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Factors not considered in our NEAT is additional noise from the SDR such as from the PGA and Mixer, and quantization noise from the A/D.  Finally, while we assumed a stable radiometer it is possible some fluctuations in temperature still occurred.</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24</a:t>
            </a:fld>
            <a:endParaRPr lang="en-US"/>
          </a:p>
        </p:txBody>
      </p:sp>
    </p:spTree>
    <p:extLst>
      <p:ext uri="{BB962C8B-B14F-4D97-AF65-F5344CB8AC3E}">
        <p14:creationId xmlns:p14="http://schemas.microsoft.com/office/powerpoint/2010/main" val="1043340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25</a:t>
            </a:fld>
            <a:endParaRPr lang="en-US"/>
          </a:p>
        </p:txBody>
      </p:sp>
    </p:spTree>
    <p:extLst>
      <p:ext uri="{BB962C8B-B14F-4D97-AF65-F5344CB8AC3E}">
        <p14:creationId xmlns:p14="http://schemas.microsoft.com/office/powerpoint/2010/main" val="1866961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This experiment was designed to verify that the SDR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26</a:t>
            </a:fld>
            <a:endParaRPr lang="en-US"/>
          </a:p>
        </p:txBody>
      </p:sp>
    </p:spTree>
    <p:extLst>
      <p:ext uri="{BB962C8B-B14F-4D97-AF65-F5344CB8AC3E}">
        <p14:creationId xmlns:p14="http://schemas.microsoft.com/office/powerpoint/2010/main" val="9557369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 block shown is the TPR block we used in </a:t>
            </a:r>
            <a:r>
              <a:rPr lang="en-US" sz="1200" i="0" kern="1200" dirty="0" err="1" smtClean="0">
                <a:solidFill>
                  <a:schemeClr val="tx1"/>
                </a:solidFill>
                <a:effectLst/>
                <a:latin typeface="+mn-lt"/>
                <a:ea typeface="+mn-ea"/>
                <a:cs typeface="+mn-cs"/>
              </a:rPr>
              <a:t>GNURadio</a:t>
            </a:r>
            <a:r>
              <a:rPr lang="en-US" sz="1200" i="0" kern="1200" dirty="0" smtClean="0">
                <a:solidFill>
                  <a:schemeClr val="tx1"/>
                </a:solidFill>
                <a:effectLst/>
                <a:latin typeface="+mn-lt"/>
                <a:ea typeface="+mn-ea"/>
                <a:cs typeface="+mn-cs"/>
              </a:rPr>
              <a:t>. This combines</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the total power measurement and integration and low-pass filter into one</a:t>
            </a:r>
            <a:br>
              <a:rPr lang="en-US" sz="1200" i="0" kern="1200" dirty="0" smtClean="0">
                <a:solidFill>
                  <a:schemeClr val="tx1"/>
                </a:solidFill>
                <a:effectLst/>
                <a:latin typeface="+mn-lt"/>
                <a:ea typeface="+mn-ea"/>
                <a:cs typeface="+mn-cs"/>
              </a:rPr>
            </a:br>
            <a:r>
              <a:rPr lang="en-US" sz="1200" i="0" kern="1200" dirty="0" smtClean="0">
                <a:solidFill>
                  <a:schemeClr val="tx1"/>
                </a:solidFill>
                <a:effectLst/>
                <a:latin typeface="+mn-lt"/>
                <a:ea typeface="+mn-ea"/>
                <a:cs typeface="+mn-cs"/>
              </a:rPr>
              <a:t>block that we can call in other programs.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27</a:t>
            </a:fld>
            <a:endParaRPr lang="en-US"/>
          </a:p>
        </p:txBody>
      </p:sp>
    </p:spTree>
    <p:extLst>
      <p:ext uri="{BB962C8B-B14F-4D97-AF65-F5344CB8AC3E}">
        <p14:creationId xmlns:p14="http://schemas.microsoft.com/office/powerpoint/2010/main" val="2046429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The</a:t>
            </a:r>
            <a:r>
              <a:rPr lang="en-US" sz="1200" i="0" kern="1200" baseline="0" dirty="0" smtClean="0">
                <a:solidFill>
                  <a:schemeClr val="tx1"/>
                </a:solidFill>
                <a:effectLst/>
                <a:latin typeface="+mn-lt"/>
                <a:ea typeface="+mn-ea"/>
                <a:cs typeface="+mn-cs"/>
              </a:rPr>
              <a:t> impact of filtering the signal can be seen here.  We looked at both calculated and experimental results.  The Std. Deviation was calculated over a period of 10 seconds.  </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We can also see the total power output from the radiometer as we reduce the bandwidth.  As expected as the bandwidth decreases the total power decreases.</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28</a:t>
            </a:fld>
            <a:endParaRPr lang="en-US"/>
          </a:p>
        </p:txBody>
      </p:sp>
    </p:spTree>
    <p:extLst>
      <p:ext uri="{BB962C8B-B14F-4D97-AF65-F5344CB8AC3E}">
        <p14:creationId xmlns:p14="http://schemas.microsoft.com/office/powerpoint/2010/main" val="906761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6B4E5CE-D376-4E0B-A81B-2825CA1B6127}" type="slidenum">
              <a:rPr lang="en-US" smtClean="0"/>
              <a:t>29</a:t>
            </a:fld>
            <a:endParaRPr lang="en-US"/>
          </a:p>
        </p:txBody>
      </p:sp>
    </p:spTree>
    <p:extLst>
      <p:ext uri="{BB962C8B-B14F-4D97-AF65-F5344CB8AC3E}">
        <p14:creationId xmlns:p14="http://schemas.microsoft.com/office/powerpoint/2010/main" val="21407902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filter we have is not perfect and so we do have some minor fluctuations.  This fluctuation is small however and is measured</a:t>
            </a:r>
            <a:r>
              <a:rPr lang="en-US" baseline="0" dirty="0" smtClean="0"/>
              <a:t> to be 2 Kelvin.  </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31</a:t>
            </a:fld>
            <a:endParaRPr lang="en-US"/>
          </a:p>
        </p:txBody>
      </p:sp>
    </p:spTree>
    <p:extLst>
      <p:ext uri="{BB962C8B-B14F-4D97-AF65-F5344CB8AC3E}">
        <p14:creationId xmlns:p14="http://schemas.microsoft.com/office/powerpoint/2010/main" val="1218659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will look at how we implemented a SDR-Based Radiometer</a:t>
            </a:r>
          </a:p>
          <a:p>
            <a:r>
              <a:rPr lang="en-US" baseline="0" dirty="0" smtClean="0"/>
              <a:t>We will examine how a SDR-Based Radiometer compares to a traditional radiometer through experimental results</a:t>
            </a:r>
          </a:p>
          <a:p>
            <a:r>
              <a:rPr lang="en-US" baseline="0" dirty="0" smtClean="0"/>
              <a:t>Finally, we will examine benefits of using a SDR-Based Radiometer over a traditional radiometer</a:t>
            </a:r>
            <a:endParaRPr lang="en-US" dirty="0" smtClean="0"/>
          </a:p>
          <a:p>
            <a:endParaRPr lang="en-US" dirty="0" smtClean="0"/>
          </a:p>
          <a:p>
            <a:r>
              <a:rPr lang="en-US" dirty="0" smtClean="0"/>
              <a:t>By performance,</a:t>
            </a:r>
            <a:r>
              <a:rPr lang="en-US" baseline="0" dirty="0" smtClean="0"/>
              <a:t> I mean is the sensitivity and stability of a SDR-Based Radiometer comparable to a traditional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4</a:t>
            </a:fld>
            <a:endParaRPr lang="en-US"/>
          </a:p>
        </p:txBody>
      </p:sp>
    </p:spTree>
    <p:extLst>
      <p:ext uri="{BB962C8B-B14F-4D97-AF65-F5344CB8AC3E}">
        <p14:creationId xmlns:p14="http://schemas.microsoft.com/office/powerpoint/2010/main" val="14561659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Motivation:</a:t>
            </a:r>
          </a:p>
          <a:p>
            <a:r>
              <a:rPr lang="en-US" dirty="0" smtClean="0"/>
              <a:t>Radiometers are used in a number of applications including:</a:t>
            </a:r>
            <a:r>
              <a:rPr lang="en-US" baseline="0" dirty="0" smtClean="0"/>
              <a:t>  Soil Moisture and Ocean Salinity.  </a:t>
            </a:r>
          </a:p>
          <a:p>
            <a:endParaRPr lang="en-US" dirty="0" smtClean="0"/>
          </a:p>
          <a:p>
            <a:r>
              <a:rPr lang="en-US" dirty="0" smtClean="0"/>
              <a:t>The Soil</a:t>
            </a:r>
            <a:r>
              <a:rPr lang="en-US" baseline="0" dirty="0" smtClean="0"/>
              <a:t> Moisture and Ocean Salinity (SMOS) satellite was launched in November 2009 by the European </a:t>
            </a:r>
            <a:r>
              <a:rPr lang="en-US" baseline="0" dirty="0" smtClean="0"/>
              <a:t>Space Agency (ESA).  It measures both soil moisture and ocean salinity using a radiometer at 1.4 GHz using a Microwave Imaging Radiometer with Aperture Synthesis (MIRAS).  It uses both Vertical and Horizontal polarization.  </a:t>
            </a:r>
            <a:endParaRPr lang="en-US" baseline="0" dirty="0" smtClean="0"/>
          </a:p>
          <a:p>
            <a:endParaRPr lang="en-US" baseline="0" dirty="0" smtClean="0"/>
          </a:p>
          <a:p>
            <a:r>
              <a:rPr lang="en-US" baseline="0" dirty="0" smtClean="0"/>
              <a:t>Radio Astronomy is another application of radiometers such as the </a:t>
            </a:r>
            <a:r>
              <a:rPr lang="en-US" baseline="0" dirty="0" smtClean="0"/>
              <a:t>National Radio Astronomy </a:t>
            </a:r>
            <a:r>
              <a:rPr lang="en-US" baseline="0" dirty="0" smtClean="0"/>
              <a:t>Observatory located </a:t>
            </a:r>
            <a:r>
              <a:rPr lang="en-US" baseline="0" dirty="0" smtClean="0"/>
              <a:t>in New Mexico.  </a:t>
            </a:r>
            <a:r>
              <a:rPr lang="en-US" baseline="0" dirty="0" smtClean="0"/>
              <a:t>Radio Astronomy can give us information about a variety of celestial objects.</a:t>
            </a:r>
          </a:p>
          <a:p>
            <a:endParaRPr lang="en-US" baseline="0" dirty="0" smtClean="0"/>
          </a:p>
          <a:p>
            <a:r>
              <a:rPr lang="en-US" baseline="0" dirty="0" smtClean="0"/>
              <a:t>In both cases though, radiometers are typically large and expensive due highly specialized equipment needed.  A key point of our research is to used COTS hardware to help reduce the cost and make radiometers more accessible to a broader research communities.</a:t>
            </a:r>
          </a:p>
          <a:p>
            <a:endParaRPr lang="en-US" baseline="0" dirty="0" smtClean="0"/>
          </a:p>
          <a:p>
            <a:r>
              <a:rPr lang="en-US" baseline="0" dirty="0" smtClean="0"/>
              <a:t>The </a:t>
            </a:r>
            <a:r>
              <a:rPr lang="en-US" baseline="0" dirty="0" smtClean="0"/>
              <a:t>VLA there uses cryogenics to keep the RXs cool.  The signal is digitized and sent via fiber optics to a super computer to process the data.</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5</a:t>
            </a:fld>
            <a:endParaRPr lang="en-US"/>
          </a:p>
        </p:txBody>
      </p:sp>
    </p:spTree>
    <p:extLst>
      <p:ext uri="{BB962C8B-B14F-4D97-AF65-F5344CB8AC3E}">
        <p14:creationId xmlns:p14="http://schemas.microsoft.com/office/powerpoint/2010/main" val="1702496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6</a:t>
            </a:fld>
            <a:endParaRPr lang="en-US"/>
          </a:p>
        </p:txBody>
      </p:sp>
    </p:spTree>
    <p:extLst>
      <p:ext uri="{BB962C8B-B14F-4D97-AF65-F5344CB8AC3E}">
        <p14:creationId xmlns:p14="http://schemas.microsoft.com/office/powerpoint/2010/main" val="285075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mn-lt"/>
                <a:ea typeface="+mn-ea"/>
                <a:cs typeface="+mn-cs"/>
              </a:rPr>
              <a:t>Three areas of related works – Digital Radiometers, RFI and SDR-based</a:t>
            </a:r>
            <a:r>
              <a:rPr lang="en-US" sz="1200" i="0" kern="1200" baseline="0" dirty="0" smtClean="0">
                <a:solidFill>
                  <a:schemeClr val="tx1"/>
                </a:solidFill>
                <a:effectLst/>
                <a:latin typeface="+mn-lt"/>
                <a:ea typeface="+mn-ea"/>
                <a:cs typeface="+mn-cs"/>
              </a:rPr>
              <a:t> </a:t>
            </a:r>
            <a:r>
              <a:rPr lang="en-US" sz="1200" i="0" kern="1200" baseline="0" dirty="0" smtClean="0">
                <a:solidFill>
                  <a:schemeClr val="tx1"/>
                </a:solidFill>
                <a:effectLst/>
                <a:latin typeface="+mn-lt"/>
                <a:ea typeface="+mn-ea"/>
                <a:cs typeface="+mn-cs"/>
              </a:rPr>
              <a:t>Radiometers.</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Protected band – 1400 – 1425 MHz</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Digital Radiometers are radiometers that digitize some or all of the incoming signal.  A Hybrid radiometer is one that has a mix of analog and digital components and is the common today.  However, the digitization is often after power detection and the RF section is often left as an analog system.</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A direct Sampling radiometer is very close to a Software Defined Radio.  It will directly sample the incoming RF signal.  However, it usually does at a sampling rate that does not allow for recreation of the signal, but does allow for the extraction of power information.  </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RFI Mitigation is an important area of research.  Today, there are more RF sources then ever before.  Despite the efforts of the international community to protect certain frequencies, interference is still possible and does happen.  SMOS for example was plagued with radio interference emanating from Spain.</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Because most radiometers do not retain frequency information, detection of interference is done by statistical and probability analysis.  The Kurtosis method examines the probability distribution of the total power measurements to determine if the data is skewed which would indicate a an offending signal.  Polarization signature examines the difference between the two polarizations of the radiometer.  An interfering signal is often a polarized signal and we can see the difference by looking at the difference between the two polarizations.</a:t>
            </a:r>
          </a:p>
          <a:p>
            <a:endParaRPr lang="en-US" sz="1200" i="0" kern="1200" baseline="0" dirty="0" smtClean="0">
              <a:solidFill>
                <a:schemeClr val="tx1"/>
              </a:solidFill>
              <a:effectLst/>
              <a:latin typeface="+mn-lt"/>
              <a:ea typeface="+mn-ea"/>
              <a:cs typeface="+mn-cs"/>
            </a:endParaRPr>
          </a:p>
          <a:p>
            <a:r>
              <a:rPr lang="en-US" sz="1200" i="0" kern="1200" baseline="0" dirty="0" smtClean="0">
                <a:solidFill>
                  <a:schemeClr val="tx1"/>
                </a:solidFill>
                <a:effectLst/>
                <a:latin typeface="+mn-lt"/>
                <a:ea typeface="+mn-ea"/>
                <a:cs typeface="+mn-cs"/>
              </a:rPr>
              <a:t>Mitigation is often done by mechanical filters.  These filters are either fixed if the signal is known ahead of time, however there some mechanical filters that can be changed during operation.</a:t>
            </a:r>
            <a:endParaRPr lang="en-US" sz="1200" i="0" kern="1200" dirty="0" smtClean="0">
              <a:solidFill>
                <a:schemeClr val="tx1"/>
              </a:solidFill>
              <a:effectLst/>
              <a:latin typeface="+mn-lt"/>
              <a:ea typeface="+mn-ea"/>
              <a:cs typeface="+mn-cs"/>
            </a:endParaRPr>
          </a:p>
          <a:p>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7</a:t>
            </a:fld>
            <a:endParaRPr lang="en-US"/>
          </a:p>
        </p:txBody>
      </p:sp>
    </p:spTree>
    <p:extLst>
      <p:ext uri="{BB962C8B-B14F-4D97-AF65-F5344CB8AC3E}">
        <p14:creationId xmlns:p14="http://schemas.microsoft.com/office/powerpoint/2010/main" val="799507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i="0" kern="1200" dirty="0" smtClean="0">
                <a:solidFill>
                  <a:schemeClr val="tx1"/>
                </a:solidFill>
                <a:effectLst/>
                <a:latin typeface="+mn-lt"/>
                <a:ea typeface="+mn-ea"/>
                <a:cs typeface="+mn-cs"/>
              </a:rPr>
              <a:t>Marcus is the Principal Investigator at SBRAC and also a contributor to</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the radiometer branch in </a:t>
            </a:r>
            <a:r>
              <a:rPr lang="en-US" sz="1000" i="0" kern="1200" dirty="0" err="1" smtClean="0">
                <a:solidFill>
                  <a:schemeClr val="tx1"/>
                </a:solidFill>
                <a:effectLst/>
                <a:latin typeface="+mn-lt"/>
                <a:ea typeface="+mn-ea"/>
                <a:cs typeface="+mn-cs"/>
              </a:rPr>
              <a:t>GNURadio</a:t>
            </a:r>
            <a:r>
              <a:rPr lang="en-US" sz="1000" i="0" kern="120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SBRAC </a:t>
            </a:r>
            <a:r>
              <a:rPr lang="en-US" sz="1000" i="0" kern="1200" dirty="0" smtClean="0">
                <a:solidFill>
                  <a:schemeClr val="tx1"/>
                </a:solidFill>
                <a:effectLst/>
                <a:latin typeface="+mn-lt"/>
                <a:ea typeface="+mn-ea"/>
                <a:cs typeface="+mn-cs"/>
              </a:rPr>
              <a:t>has successfully used this configuration to obtain radio</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astronomy data by looking at the hydrogen line at 1420.4058 </a:t>
            </a:r>
            <a:r>
              <a:rPr lang="en-US" sz="1000" i="0" kern="1200" dirty="0" err="1" smtClean="0">
                <a:solidFill>
                  <a:schemeClr val="tx1"/>
                </a:solidFill>
                <a:effectLst/>
                <a:latin typeface="+mn-lt"/>
                <a:ea typeface="+mn-ea"/>
                <a:cs typeface="+mn-cs"/>
              </a:rPr>
              <a:t>MHz.</a:t>
            </a:r>
            <a:r>
              <a:rPr lang="en-US" sz="1000" i="0" kern="1200" baseline="0" dirty="0" smtClean="0">
                <a:solidFill>
                  <a:schemeClr val="tx1"/>
                </a:solidFill>
                <a:effectLst/>
                <a:latin typeface="+mn-lt"/>
                <a:ea typeface="+mn-ea"/>
                <a:cs typeface="+mn-cs"/>
              </a:rPr>
              <a:t> </a:t>
            </a:r>
            <a:endParaRPr lang="en-US" sz="1000" i="0" kern="1200" baseline="0" dirty="0" smtClean="0">
              <a:solidFill>
                <a:schemeClr val="tx1"/>
              </a:solidFill>
              <a:effectLst/>
              <a:latin typeface="+mn-lt"/>
              <a:ea typeface="+mn-ea"/>
              <a:cs typeface="+mn-cs"/>
            </a:endParaRPr>
          </a:p>
          <a:p>
            <a:endParaRPr lang="en-US" sz="1000" i="0" kern="1200" baseline="0" dirty="0" smtClean="0">
              <a:solidFill>
                <a:schemeClr val="tx1"/>
              </a:solidFill>
              <a:effectLst/>
              <a:latin typeface="+mn-lt"/>
              <a:ea typeface="+mn-ea"/>
              <a:cs typeface="+mn-cs"/>
            </a:endParaRPr>
          </a:p>
          <a:p>
            <a:r>
              <a:rPr lang="en-US" sz="1000" i="0" kern="1200" dirty="0" smtClean="0">
                <a:solidFill>
                  <a:schemeClr val="tx1"/>
                </a:solidFill>
                <a:effectLst/>
                <a:latin typeface="+mn-lt"/>
                <a:ea typeface="+mn-ea"/>
                <a:cs typeface="+mn-cs"/>
              </a:rPr>
              <a:t>In </a:t>
            </a:r>
            <a:r>
              <a:rPr lang="en-US" sz="1000" i="0" kern="1200" dirty="0" smtClean="0">
                <a:solidFill>
                  <a:schemeClr val="tx1"/>
                </a:solidFill>
                <a:effectLst/>
                <a:latin typeface="+mn-lt"/>
                <a:ea typeface="+mn-ea"/>
                <a:cs typeface="+mn-cs"/>
              </a:rPr>
              <a:t>2013, the University of Illinois and Grand Valley State</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University built a software defined radio based radiometer to listen to emissions from Jupiter. </a:t>
            </a:r>
            <a:r>
              <a:rPr lang="en-US" sz="1000" i="0" kern="1200" dirty="0" smtClean="0">
                <a:solidFill>
                  <a:schemeClr val="tx1"/>
                </a:solidFill>
                <a:effectLst/>
                <a:latin typeface="+mn-lt"/>
                <a:ea typeface="+mn-ea"/>
                <a:cs typeface="+mn-cs"/>
              </a:rPr>
              <a:t>The </a:t>
            </a:r>
            <a:r>
              <a:rPr lang="en-US" sz="1000" i="0" kern="1200" dirty="0" smtClean="0">
                <a:solidFill>
                  <a:schemeClr val="tx1"/>
                </a:solidFill>
                <a:effectLst/>
                <a:latin typeface="+mn-lt"/>
                <a:ea typeface="+mn-ea"/>
                <a:cs typeface="+mn-cs"/>
              </a:rPr>
              <a:t>students reported that their SDR based radiometer worked well at a</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low price point. </a:t>
            </a:r>
            <a:endParaRPr lang="en-US" sz="1000" i="0" kern="1200" dirty="0" smtClean="0">
              <a:solidFill>
                <a:schemeClr val="tx1"/>
              </a:solidFill>
              <a:effectLst/>
              <a:latin typeface="+mn-lt"/>
              <a:ea typeface="+mn-ea"/>
              <a:cs typeface="+mn-cs"/>
            </a:endParaRPr>
          </a:p>
          <a:p>
            <a:endParaRPr lang="en-US" sz="1000" i="0" kern="1200" dirty="0" smtClean="0">
              <a:solidFill>
                <a:schemeClr val="tx1"/>
              </a:solidFill>
              <a:effectLst/>
              <a:latin typeface="+mn-lt"/>
              <a:ea typeface="+mn-ea"/>
              <a:cs typeface="+mn-cs"/>
            </a:endParaRPr>
          </a:p>
          <a:p>
            <a:r>
              <a:rPr lang="en-US" sz="1000" i="0" kern="1200" dirty="0" smtClean="0">
                <a:solidFill>
                  <a:schemeClr val="tx1"/>
                </a:solidFill>
                <a:effectLst/>
                <a:latin typeface="+mn-lt"/>
                <a:ea typeface="+mn-ea"/>
                <a:cs typeface="+mn-cs"/>
              </a:rPr>
              <a:t>One </a:t>
            </a:r>
            <a:r>
              <a:rPr lang="en-US" sz="1000" i="0" kern="1200" dirty="0" smtClean="0">
                <a:solidFill>
                  <a:schemeClr val="tx1"/>
                </a:solidFill>
                <a:effectLst/>
                <a:latin typeface="+mn-lt"/>
                <a:ea typeface="+mn-ea"/>
                <a:cs typeface="+mn-cs"/>
              </a:rPr>
              <a:t>aspect that differentiates the work in the thesis from Grand Valley State</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University’s work is that they build their own custom hardware for their software defined radio,</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while in this work off the shelf components were used with an aim of making radiometers more</a:t>
            </a:r>
            <a:r>
              <a:rPr lang="en-US" sz="1000" i="0" kern="1200" baseline="0" dirty="0" smtClean="0">
                <a:solidFill>
                  <a:schemeClr val="tx1"/>
                </a:solidFill>
                <a:effectLst/>
                <a:latin typeface="+mn-lt"/>
                <a:ea typeface="+mn-ea"/>
                <a:cs typeface="+mn-cs"/>
              </a:rPr>
              <a:t> </a:t>
            </a:r>
            <a:r>
              <a:rPr lang="en-US" sz="1000" i="0" kern="1200" dirty="0" smtClean="0">
                <a:solidFill>
                  <a:schemeClr val="tx1"/>
                </a:solidFill>
                <a:effectLst/>
                <a:latin typeface="+mn-lt"/>
                <a:ea typeface="+mn-ea"/>
                <a:cs typeface="+mn-cs"/>
              </a:rPr>
              <a:t>wildly accessible to the research community</a:t>
            </a:r>
            <a:r>
              <a:rPr lang="en-US" sz="1000" i="0" kern="1200" dirty="0" smtClean="0">
                <a:solidFill>
                  <a:schemeClr val="tx1"/>
                </a:solidFill>
                <a:effectLst/>
                <a:latin typeface="+mn-lt"/>
                <a:ea typeface="+mn-ea"/>
                <a:cs typeface="+mn-cs"/>
              </a:rPr>
              <a:t>.  </a:t>
            </a:r>
          </a:p>
          <a:p>
            <a:endParaRPr lang="en-US" sz="1000" i="0" kern="1200" dirty="0" smtClean="0">
              <a:solidFill>
                <a:schemeClr val="tx1"/>
              </a:solidFill>
              <a:effectLst/>
              <a:latin typeface="+mn-lt"/>
              <a:ea typeface="+mn-ea"/>
              <a:cs typeface="+mn-cs"/>
            </a:endParaRPr>
          </a:p>
          <a:p>
            <a:r>
              <a:rPr lang="en-US" sz="1000" i="0" kern="1200" dirty="0" smtClean="0">
                <a:solidFill>
                  <a:schemeClr val="tx1"/>
                </a:solidFill>
                <a:effectLst/>
                <a:latin typeface="+mn-lt"/>
                <a:ea typeface="+mn-ea"/>
                <a:cs typeface="+mn-cs"/>
              </a:rPr>
              <a:t>COTS for us was chosen s</a:t>
            </a:r>
            <a:r>
              <a:rPr lang="en-US" sz="1000" i="0" kern="1200" baseline="0" dirty="0" smtClean="0">
                <a:solidFill>
                  <a:schemeClr val="tx1"/>
                </a:solidFill>
                <a:effectLst/>
                <a:latin typeface="+mn-lt"/>
                <a:ea typeface="+mn-ea"/>
                <a:cs typeface="+mn-cs"/>
              </a:rPr>
              <a:t>o that radiometers could be used by more people.</a:t>
            </a:r>
            <a:r>
              <a:rPr lang="en-US" sz="1000" i="0" kern="1200" dirty="0" smtClean="0">
                <a:solidFill>
                  <a:schemeClr val="tx1"/>
                </a:solidFill>
                <a:effectLst/>
                <a:latin typeface="+mn-lt"/>
                <a:ea typeface="+mn-ea"/>
                <a:cs typeface="+mn-cs"/>
              </a:rPr>
              <a:t/>
            </a:r>
            <a:br>
              <a:rPr lang="en-US" sz="1000" i="0" kern="1200" dirty="0" smtClean="0">
                <a:solidFill>
                  <a:schemeClr val="tx1"/>
                </a:solidFill>
                <a:effectLst/>
                <a:latin typeface="+mn-lt"/>
                <a:ea typeface="+mn-ea"/>
                <a:cs typeface="+mn-cs"/>
              </a:rPr>
            </a:br>
            <a:r>
              <a:rPr lang="en-US" sz="1000" i="0" kern="1200" dirty="0" smtClean="0">
                <a:solidFill>
                  <a:schemeClr val="tx1"/>
                </a:solidFill>
                <a:effectLst/>
                <a:latin typeface="+mn-lt"/>
                <a:ea typeface="+mn-ea"/>
                <a:cs typeface="+mn-cs"/>
              </a:rPr>
              <a:t/>
            </a:r>
            <a:br>
              <a:rPr lang="en-US" sz="1000" i="0" kern="1200" dirty="0" smtClean="0">
                <a:solidFill>
                  <a:schemeClr val="tx1"/>
                </a:solidFill>
                <a:effectLst/>
                <a:latin typeface="+mn-lt"/>
                <a:ea typeface="+mn-ea"/>
                <a:cs typeface="+mn-cs"/>
              </a:rPr>
            </a:br>
            <a:endParaRPr lang="en-US" sz="1000" dirty="0"/>
          </a:p>
        </p:txBody>
      </p:sp>
      <p:sp>
        <p:nvSpPr>
          <p:cNvPr id="4" name="Slide Number Placeholder 3"/>
          <p:cNvSpPr>
            <a:spLocks noGrp="1"/>
          </p:cNvSpPr>
          <p:nvPr>
            <p:ph type="sldNum" sz="quarter" idx="10"/>
          </p:nvPr>
        </p:nvSpPr>
        <p:spPr/>
        <p:txBody>
          <a:bodyPr/>
          <a:lstStyle/>
          <a:p>
            <a:fld id="{F6B4E5CE-D376-4E0B-A81B-2825CA1B6127}" type="slidenum">
              <a:rPr lang="en-US" smtClean="0"/>
              <a:t>8</a:t>
            </a:fld>
            <a:endParaRPr lang="en-US"/>
          </a:p>
        </p:txBody>
      </p:sp>
    </p:spTree>
    <p:extLst>
      <p:ext uri="{BB962C8B-B14F-4D97-AF65-F5344CB8AC3E}">
        <p14:creationId xmlns:p14="http://schemas.microsoft.com/office/powerpoint/2010/main" val="12618844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a:t>
            </a:r>
            <a:r>
              <a:rPr lang="en-US" baseline="0" dirty="0" smtClean="0"/>
              <a:t> research we have developed a total power radiometer in software.  This includes power detection, data smoothing and additional filtering.</a:t>
            </a:r>
          </a:p>
          <a:p>
            <a:endParaRPr lang="en-US" baseline="0" dirty="0" smtClean="0"/>
          </a:p>
          <a:p>
            <a:r>
              <a:rPr lang="en-US" baseline="0" dirty="0" smtClean="0"/>
              <a:t>Next we generated Python scripts that is able to read the data from our SDR-Based Radiometer and process this information.  All graphs used in the thesis and this presentation from our experimental data was processed by these scripts.</a:t>
            </a:r>
          </a:p>
          <a:p>
            <a:endParaRPr lang="en-US" baseline="0" dirty="0" smtClean="0"/>
          </a:p>
          <a:p>
            <a:r>
              <a:rPr lang="en-US" baseline="0" dirty="0" smtClean="0"/>
              <a:t>Finally we developed a filtering method to filter an offending signal to mitigate RFI affecting our SDR-based Radiometer</a:t>
            </a:r>
            <a:endParaRPr lang="en-US" dirty="0"/>
          </a:p>
        </p:txBody>
      </p:sp>
      <p:sp>
        <p:nvSpPr>
          <p:cNvPr id="4" name="Slide Number Placeholder 3"/>
          <p:cNvSpPr>
            <a:spLocks noGrp="1"/>
          </p:cNvSpPr>
          <p:nvPr>
            <p:ph type="sldNum" sz="quarter" idx="10"/>
          </p:nvPr>
        </p:nvSpPr>
        <p:spPr/>
        <p:txBody>
          <a:bodyPr/>
          <a:lstStyle/>
          <a:p>
            <a:fld id="{F6B4E5CE-D376-4E0B-A81B-2825CA1B6127}" type="slidenum">
              <a:rPr lang="en-US" smtClean="0"/>
              <a:t>9</a:t>
            </a:fld>
            <a:endParaRPr lang="en-US"/>
          </a:p>
        </p:txBody>
      </p:sp>
    </p:spTree>
    <p:extLst>
      <p:ext uri="{BB962C8B-B14F-4D97-AF65-F5344CB8AC3E}">
        <p14:creationId xmlns:p14="http://schemas.microsoft.com/office/powerpoint/2010/main" val="2789892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radiometer is a device designed to measure thermal electromagnetic emission by a material media.  This electromagnetic emission is the thermal noise of the object and can be correlated to the physical temperature of the object.</a:t>
            </a:r>
          </a:p>
          <a:p>
            <a:endParaRPr lang="en-US" dirty="0" smtClean="0"/>
          </a:p>
          <a:p>
            <a:r>
              <a:rPr lang="en-US" dirty="0" smtClean="0"/>
              <a:t>An ideal radiometer would only measure this noise temperature.  However, a real radiometer has additional noise added.</a:t>
            </a:r>
          </a:p>
          <a:p>
            <a:endParaRPr lang="en-US" sz="1200" i="0" kern="1200" dirty="0" smtClean="0">
              <a:solidFill>
                <a:schemeClr val="tx1"/>
              </a:solidFill>
              <a:effectLst/>
              <a:latin typeface="+mn-lt"/>
              <a:ea typeface="+mn-ea"/>
              <a:cs typeface="+mn-cs"/>
            </a:endParaRPr>
          </a:p>
          <a:p>
            <a:r>
              <a:rPr lang="en-US" sz="1200" i="0" kern="1200" dirty="0" smtClean="0">
                <a:solidFill>
                  <a:schemeClr val="tx1"/>
                </a:solidFill>
                <a:effectLst/>
                <a:latin typeface="+mn-lt"/>
                <a:ea typeface="+mn-ea"/>
                <a:cs typeface="+mn-cs"/>
              </a:rPr>
              <a:t>The</a:t>
            </a:r>
            <a:r>
              <a:rPr lang="en-US" sz="1200" i="0" kern="1200" baseline="0" dirty="0" smtClean="0">
                <a:solidFill>
                  <a:schemeClr val="tx1"/>
                </a:solidFill>
                <a:effectLst/>
                <a:latin typeface="+mn-lt"/>
                <a:ea typeface="+mn-ea"/>
                <a:cs typeface="+mn-cs"/>
              </a:rPr>
              <a:t> protected L-band frequencies are 1400 – 1425 MHz</a:t>
            </a:r>
            <a:endParaRPr lang="en-US" sz="120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6B4E5CE-D376-4E0B-A81B-2825CA1B6127}" type="slidenum">
              <a:rPr lang="en-US" smtClean="0"/>
              <a:t>10</a:t>
            </a:fld>
            <a:endParaRPr lang="en-US"/>
          </a:p>
        </p:txBody>
      </p:sp>
    </p:spTree>
    <p:extLst>
      <p:ext uri="{BB962C8B-B14F-4D97-AF65-F5344CB8AC3E}">
        <p14:creationId xmlns:p14="http://schemas.microsoft.com/office/powerpoint/2010/main" val="174618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19200" y="1425576"/>
            <a:ext cx="9652000" cy="1470025"/>
          </a:xfrm>
        </p:spPr>
        <p:txBody>
          <a:bodyPr>
            <a:noAutofit/>
          </a:bodyPr>
          <a:lstStyle>
            <a:lvl1pPr>
              <a:defRPr sz="3200">
                <a:solidFill>
                  <a:schemeClr val="accent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828800" y="3505200"/>
            <a:ext cx="8534400" cy="1752600"/>
          </a:xfrm>
        </p:spPr>
        <p:txBody>
          <a:bodyPr>
            <a:noAutofit/>
          </a:bodyPr>
          <a:lstStyle>
            <a:lvl1pPr marL="0" indent="0" algn="ctr">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 name="Rectangle 7"/>
          <p:cNvSpPr/>
          <p:nvPr/>
        </p:nvSpPr>
        <p:spPr>
          <a:xfrm>
            <a:off x="-5805" y="0"/>
            <a:ext cx="12197805" cy="914400"/>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0" y="6583680"/>
            <a:ext cx="12203395"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3" name="Footer Placeholder 4"/>
          <p:cNvSpPr txBox="1">
            <a:spLocks/>
          </p:cNvSpPr>
          <p:nvPr/>
        </p:nvSpPr>
        <p:spPr>
          <a:xfrm>
            <a:off x="6102387" y="6583680"/>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
        <p:nvSpPr>
          <p:cNvPr id="18" name="Footer Placeholder 4"/>
          <p:cNvSpPr txBox="1">
            <a:spLocks/>
          </p:cNvSpPr>
          <p:nvPr/>
        </p:nvSpPr>
        <p:spPr>
          <a:xfrm>
            <a:off x="-24107" y="6573282"/>
            <a:ext cx="6089613"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1300" dirty="0">
              <a:solidFill>
                <a:schemeClr val="bg1"/>
              </a:solidFill>
            </a:endParaRPr>
          </a:p>
        </p:txBody>
      </p:sp>
    </p:spTree>
    <p:extLst>
      <p:ext uri="{BB962C8B-B14F-4D97-AF65-F5344CB8AC3E}">
        <p14:creationId xmlns:p14="http://schemas.microsoft.com/office/powerpoint/2010/main" val="36456419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p:cNvSpPr/>
          <p:nvPr/>
        </p:nvSpPr>
        <p:spPr>
          <a:xfrm>
            <a:off x="-5808" y="0"/>
            <a:ext cx="7839456" cy="667512"/>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101600" y="0"/>
            <a:ext cx="7721600" cy="667512"/>
          </a:xfrm>
        </p:spPr>
        <p:txBody>
          <a:bodyPr>
            <a:noAutofit/>
          </a:bodyPr>
          <a:lstStyle>
            <a:lvl1pPr algn="l">
              <a:defRPr sz="32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101600" y="914400"/>
            <a:ext cx="11785600" cy="5562600"/>
          </a:xfrm>
        </p:spPr>
        <p:txBody>
          <a:bodyPr>
            <a:noAutofit/>
          </a:bodyPr>
          <a:lstStyle>
            <a:lvl1pPr>
              <a:defRPr sz="2800">
                <a:solidFill>
                  <a:srgbClr val="000000"/>
                </a:solidFill>
              </a:defRPr>
            </a:lvl1pPr>
            <a:lvl2pPr>
              <a:defRPr sz="2400">
                <a:solidFill>
                  <a:srgbClr val="4D4D4D"/>
                </a:solidFill>
              </a:defRPr>
            </a:lvl2pPr>
            <a:lvl3pPr>
              <a:defRPr sz="2000">
                <a:solidFill>
                  <a:srgbClr val="4D4D4D"/>
                </a:solidFill>
              </a:defRPr>
            </a:lvl3pPr>
            <a:lvl4pPr>
              <a:defRPr sz="1800">
                <a:solidFill>
                  <a:srgbClr val="4D4D4D"/>
                </a:solidFill>
              </a:defRPr>
            </a:lvl4pPr>
            <a:lvl5pPr>
              <a:defRPr sz="1800">
                <a:solidFill>
                  <a:srgbClr val="4D4D4D"/>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Rectangle 8"/>
          <p:cNvSpPr/>
          <p:nvPr/>
        </p:nvSpPr>
        <p:spPr>
          <a:xfrm>
            <a:off x="7823200" y="0"/>
            <a:ext cx="4364736" cy="6675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aseline="0" dirty="0" smtClean="0"/>
          </a:p>
        </p:txBody>
      </p:sp>
      <p:sp>
        <p:nvSpPr>
          <p:cNvPr id="10" name="Rectangle 9"/>
          <p:cNvSpPr/>
          <p:nvPr/>
        </p:nvSpPr>
        <p:spPr>
          <a:xfrm>
            <a:off x="0" y="6583680"/>
            <a:ext cx="7815072" cy="274320"/>
          </a:xfrm>
          <a:prstGeom prst="rect">
            <a:avLst/>
          </a:prstGeom>
          <a:solidFill>
            <a:srgbClr val="73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1" name="Rectangle 10"/>
          <p:cNvSpPr/>
          <p:nvPr/>
        </p:nvSpPr>
        <p:spPr>
          <a:xfrm>
            <a:off x="7815072" y="6583680"/>
            <a:ext cx="437692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Footer Placeholder 4"/>
          <p:cNvSpPr txBox="1">
            <a:spLocks/>
          </p:cNvSpPr>
          <p:nvPr/>
        </p:nvSpPr>
        <p:spPr>
          <a:xfrm>
            <a:off x="7823200" y="6583680"/>
            <a:ext cx="4368800"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baseline="0" dirty="0" smtClean="0">
                <a:solidFill>
                  <a:schemeClr val="bg1"/>
                </a:solidFill>
              </a:rPr>
              <a:t>MS Final Oral</a:t>
            </a:r>
            <a:r>
              <a:rPr lang="en-US" sz="1300" dirty="0" smtClean="0">
                <a:solidFill>
                  <a:schemeClr val="bg1"/>
                </a:solidFill>
              </a:rPr>
              <a:t>  ::   </a:t>
            </a:r>
            <a:fld id="{B6F15528-21DE-4FAA-801E-634DDDAF4B2B}" type="slidenum">
              <a:rPr lang="en-US" sz="1300" smtClean="0">
                <a:solidFill>
                  <a:schemeClr val="bg1"/>
                </a:solidFill>
              </a:rPr>
              <a:pPr marL="0" marR="0" indent="0" algn="ctr" defTabSz="914400" rtl="0" eaLnBrk="1" fontAlgn="auto" latinLnBrk="0" hangingPunct="1">
                <a:lnSpc>
                  <a:spcPct val="100000"/>
                </a:lnSpc>
                <a:spcBef>
                  <a:spcPts val="0"/>
                </a:spcBef>
                <a:spcAft>
                  <a:spcPts val="0"/>
                </a:spcAft>
                <a:buClrTx/>
                <a:buSzTx/>
                <a:buFontTx/>
                <a:buNone/>
                <a:tabLst/>
                <a:defRPr/>
              </a:pPr>
              <a:t>‹#›</a:t>
            </a:fld>
            <a:endParaRPr lang="en-US" sz="1300" dirty="0">
              <a:solidFill>
                <a:schemeClr val="bg1"/>
              </a:solidFill>
            </a:endParaRPr>
          </a:p>
        </p:txBody>
      </p:sp>
      <p:sp>
        <p:nvSpPr>
          <p:cNvPr id="13" name="Footer Placeholder 4"/>
          <p:cNvSpPr txBox="1">
            <a:spLocks/>
          </p:cNvSpPr>
          <p:nvPr/>
        </p:nvSpPr>
        <p:spPr>
          <a:xfrm>
            <a:off x="-24107" y="6573282"/>
            <a:ext cx="7839179" cy="274320"/>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300" dirty="0" smtClean="0">
                <a:solidFill>
                  <a:schemeClr val="bg1"/>
                </a:solidFill>
              </a:rPr>
              <a:t>Matthew E. Nelson   ::   Iowa</a:t>
            </a:r>
            <a:r>
              <a:rPr lang="en-US" sz="1300" baseline="0" dirty="0" smtClean="0">
                <a:solidFill>
                  <a:schemeClr val="bg1"/>
                </a:solidFill>
              </a:rPr>
              <a:t> State University</a:t>
            </a:r>
            <a:endParaRPr lang="en-US" sz="1300" dirty="0">
              <a:solidFill>
                <a:schemeClr val="bg1"/>
              </a:solidFill>
            </a:endParaRPr>
          </a:p>
        </p:txBody>
      </p:sp>
    </p:spTree>
    <p:extLst>
      <p:ext uri="{BB962C8B-B14F-4D97-AF65-F5344CB8AC3E}">
        <p14:creationId xmlns:p14="http://schemas.microsoft.com/office/powerpoint/2010/main" val="1783854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4082565"/>
      </p:ext>
    </p:extLst>
  </p:cSld>
  <p:clrMap bg1="lt1" tx1="dk1" bg2="lt2" tx2="dk2" accent1="accent1" accent2="accent2" accent3="accent3" accent4="accent4" accent5="accent5" accent6="accent6" hlink="hlink" folHlink="folHlink"/>
  <p:sldLayoutIdLst>
    <p:sldLayoutId id="2147483662" r:id="rId1"/>
    <p:sldLayoutId id="2147483663" r:id="rId2"/>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8" Type="http://schemas.openxmlformats.org/officeDocument/2006/relationships/image" Target="../media/image16.jpg"/><Relationship Id="rId9"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diagramData" Target="../diagrams/data8.xml"/><Relationship Id="rId5" Type="http://schemas.openxmlformats.org/officeDocument/2006/relationships/diagramLayout" Target="../diagrams/layout8.xml"/><Relationship Id="rId6" Type="http://schemas.openxmlformats.org/officeDocument/2006/relationships/diagramQuickStyle" Target="../diagrams/quickStyle8.xml"/><Relationship Id="rId7" Type="http://schemas.openxmlformats.org/officeDocument/2006/relationships/diagramColors" Target="../diagrams/colors8.xml"/><Relationship Id="rId8"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8" Type="http://schemas.openxmlformats.org/officeDocument/2006/relationships/diagramData" Target="../diagrams/data10.xml"/><Relationship Id="rId9" Type="http://schemas.openxmlformats.org/officeDocument/2006/relationships/image" Target="../media/image16.jpg"/><Relationship Id="rId10"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8" Type="http://schemas.openxmlformats.org/officeDocument/2006/relationships/image" Target="../media/image25.png"/><Relationship Id="rId9"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jp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8"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8" Type="http://schemas.openxmlformats.org/officeDocument/2006/relationships/diagramData" Target="../diagrams/data17.xml"/><Relationship Id="rId9" Type="http://schemas.openxmlformats.org/officeDocument/2006/relationships/diagramLayout" Target="../diagrams/layout15.xml"/><Relationship Id="rId10" Type="http://schemas.openxmlformats.org/officeDocument/2006/relationships/diagramQuickStyle" Target="../diagrams/quickStyle15.xml"/><Relationship Id="rId11" Type="http://schemas.openxmlformats.org/officeDocument/2006/relationships/diagramColors" Target="../diagrams/colors15.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1" Type="http://schemas.openxmlformats.org/officeDocument/2006/relationships/diagramColors" Target="../diagrams/colors17.xml"/><Relationship Id="rId12" Type="http://schemas.microsoft.com/office/2007/relationships/diagramDrawing" Target="../diagrams/drawing17.xml"/><Relationship Id="rId13" Type="http://schemas.openxmlformats.org/officeDocument/2006/relationships/diagramData" Target="../diagrams/data20.xml"/><Relationship Id="rId14" Type="http://schemas.openxmlformats.org/officeDocument/2006/relationships/diagramLayout" Target="../diagrams/layout18.xml"/><Relationship Id="rId15" Type="http://schemas.openxmlformats.org/officeDocument/2006/relationships/diagramQuickStyle" Target="../diagrams/quickStyle18.xml"/><Relationship Id="rId16" Type="http://schemas.openxmlformats.org/officeDocument/2006/relationships/diagramColors" Target="../diagrams/colors18.xml"/><Relationship Id="rId17" Type="http://schemas.microsoft.com/office/2007/relationships/diagramDrawing" Target="../diagrams/drawing18.xml"/><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diagramData" Target="../diagrams/data18.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8" Type="http://schemas.openxmlformats.org/officeDocument/2006/relationships/diagramData" Target="../diagrams/data19.xml"/><Relationship Id="rId9" Type="http://schemas.openxmlformats.org/officeDocument/2006/relationships/diagramLayout" Target="../diagrams/layout17.xml"/><Relationship Id="rId10" Type="http://schemas.openxmlformats.org/officeDocument/2006/relationships/diagramQuickStyle" Target="../diagrams/quickStyl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19.xml"/><Relationship Id="rId4" Type="http://schemas.openxmlformats.org/officeDocument/2006/relationships/diagramQuickStyle" Target="../diagrams/quickStyle19.xml"/><Relationship Id="rId5" Type="http://schemas.openxmlformats.org/officeDocument/2006/relationships/diagramColors" Target="../diagrams/colors19.xml"/><Relationship Id="rId6" Type="http://schemas.microsoft.com/office/2007/relationships/diagramDrawing" Target="../diagrams/drawing19.xml"/><Relationship Id="rId7" Type="http://schemas.openxmlformats.org/officeDocument/2006/relationships/diagramData" Target="../diagrams/data22.xml"/><Relationship Id="rId8" Type="http://schemas.openxmlformats.org/officeDocument/2006/relationships/diagramLayout" Target="../diagrams/layout20.xml"/><Relationship Id="rId9" Type="http://schemas.openxmlformats.org/officeDocument/2006/relationships/diagramQuickStyle" Target="../diagrams/quickStyle20.xml"/><Relationship Id="rId10" Type="http://schemas.openxmlformats.org/officeDocument/2006/relationships/diagramColors" Target="../diagrams/colors20.xml"/><Relationship Id="rId11" Type="http://schemas.microsoft.com/office/2007/relationships/diagramDrawing" Target="../diagrams/drawing20.xml"/><Relationship Id="rId1" Type="http://schemas.openxmlformats.org/officeDocument/2006/relationships/slideLayout" Target="../slideLayouts/slideLayout2.xml"/><Relationship Id="rId2" Type="http://schemas.openxmlformats.org/officeDocument/2006/relationships/diagramData" Target="../diagrams/data21.xml"/></Relationships>
</file>

<file path=ppt/slides/_rels/slide31.xml.rels><?xml version="1.0" encoding="UTF-8" standalone="yes"?>
<Relationships xmlns="http://schemas.openxmlformats.org/package/2006/relationships"><Relationship Id="rId11" Type="http://schemas.openxmlformats.org/officeDocument/2006/relationships/diagramColors" Target="../diagrams/colors22.xml"/><Relationship Id="rId12" Type="http://schemas.microsoft.com/office/2007/relationships/diagramDrawing" Target="../diagrams/drawing22.xml"/><Relationship Id="rId13" Type="http://schemas.openxmlformats.org/officeDocument/2006/relationships/diagramData" Target="../diagrams/data25.xml"/><Relationship Id="rId14" Type="http://schemas.openxmlformats.org/officeDocument/2006/relationships/diagramLayout" Target="../diagrams/layout23.xml"/><Relationship Id="rId15" Type="http://schemas.openxmlformats.org/officeDocument/2006/relationships/diagramQuickStyle" Target="../diagrams/quickStyle23.xml"/><Relationship Id="rId16" Type="http://schemas.openxmlformats.org/officeDocument/2006/relationships/diagramColors" Target="../diagrams/colors23.xml"/><Relationship Id="rId17" Type="http://schemas.microsoft.com/office/2007/relationships/diagramDrawing" Target="../diagrams/drawing23.xml"/><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diagramData" Target="../diagrams/data23.xml"/><Relationship Id="rId4" Type="http://schemas.openxmlformats.org/officeDocument/2006/relationships/diagramLayout" Target="../diagrams/layout21.xml"/><Relationship Id="rId5" Type="http://schemas.openxmlformats.org/officeDocument/2006/relationships/diagramQuickStyle" Target="../diagrams/quickStyle21.xml"/><Relationship Id="rId6" Type="http://schemas.openxmlformats.org/officeDocument/2006/relationships/diagramColors" Target="../diagrams/colors21.xml"/><Relationship Id="rId7" Type="http://schemas.microsoft.com/office/2007/relationships/diagramDrawing" Target="../diagrams/drawing21.xml"/><Relationship Id="rId8" Type="http://schemas.openxmlformats.org/officeDocument/2006/relationships/diagramData" Target="../diagrams/data24.xml"/><Relationship Id="rId9" Type="http://schemas.openxmlformats.org/officeDocument/2006/relationships/diagramLayout" Target="../diagrams/layout22.xml"/><Relationship Id="rId10" Type="http://schemas.openxmlformats.org/officeDocument/2006/relationships/diagramQuickStyle" Target="../diagrams/quickStyle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5.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1" Type="http://schemas.openxmlformats.org/officeDocument/2006/relationships/diagramColors" Target="../diagrams/colors5.xml"/><Relationship Id="rId12"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8" Type="http://schemas.openxmlformats.org/officeDocument/2006/relationships/diagramData" Target="../diagrams/data5.xml"/><Relationship Id="rId9" Type="http://schemas.openxmlformats.org/officeDocument/2006/relationships/diagramLayout" Target="../diagrams/layout5.xml"/><Relationship Id="rId10" Type="http://schemas.openxmlformats.org/officeDocument/2006/relationships/diagramQuickStyle" Target="../diagrams/quickStyle5.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Implementation and Evaluation of a Software Defined Radio Based Radiometer</a:t>
            </a:r>
            <a:endParaRPr lang="en-US" dirty="0"/>
          </a:p>
        </p:txBody>
      </p:sp>
      <p:sp>
        <p:nvSpPr>
          <p:cNvPr id="3" name="Subtitle 2"/>
          <p:cNvSpPr>
            <a:spLocks noGrp="1"/>
          </p:cNvSpPr>
          <p:nvPr>
            <p:ph type="subTitle" idx="1"/>
          </p:nvPr>
        </p:nvSpPr>
        <p:spPr/>
        <p:txBody>
          <a:bodyPr>
            <a:normAutofit/>
          </a:bodyPr>
          <a:lstStyle/>
          <a:p>
            <a:r>
              <a:rPr lang="en-US" dirty="0" smtClean="0"/>
              <a:t>Matthew E. Nelson</a:t>
            </a:r>
          </a:p>
          <a:p>
            <a:r>
              <a:rPr lang="en-US" dirty="0" smtClean="0"/>
              <a:t>Iowa State University</a:t>
            </a:r>
          </a:p>
          <a:p>
            <a:r>
              <a:rPr lang="en-US" dirty="0" smtClean="0"/>
              <a:t>Electrical and Computer Engineering</a:t>
            </a:r>
            <a:endParaRPr lang="en-US" dirty="0"/>
          </a:p>
        </p:txBody>
      </p:sp>
    </p:spTree>
    <p:extLst>
      <p:ext uri="{BB962C8B-B14F-4D97-AF65-F5344CB8AC3E}">
        <p14:creationId xmlns:p14="http://schemas.microsoft.com/office/powerpoint/2010/main" val="244936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308324"/>
          </a:xfrm>
          <a:prstGeom prst="rect">
            <a:avLst/>
          </a:prstGeom>
          <a:noFill/>
        </p:spPr>
        <p:txBody>
          <a:bodyPr wrap="square" rtlCol="0">
            <a:spAutoFit/>
          </a:bodyPr>
          <a:lstStyle/>
          <a:p>
            <a:r>
              <a:rPr lang="en-US" dirty="0" smtClean="0"/>
              <a:t>There are six stages common to all radiometers:</a:t>
            </a:r>
          </a:p>
          <a:p>
            <a:endParaRPr lang="en-US" dirty="0" smtClean="0"/>
          </a:p>
          <a:p>
            <a:pPr marL="342900" indent="-342900">
              <a:buFont typeface="+mj-lt"/>
              <a:buAutoNum type="arabicPeriod"/>
            </a:pPr>
            <a:r>
              <a:rPr lang="en-US" dirty="0" smtClean="0"/>
              <a:t>Source</a:t>
            </a:r>
          </a:p>
          <a:p>
            <a:pPr marL="342900" indent="-342900">
              <a:buFont typeface="+mj-lt"/>
              <a:buAutoNum type="arabicPeriod"/>
            </a:pPr>
            <a:r>
              <a:rPr lang="en-US" dirty="0" smtClean="0"/>
              <a:t>Bandwidth</a:t>
            </a:r>
          </a:p>
          <a:p>
            <a:pPr marL="342900" indent="-342900">
              <a:buFont typeface="+mj-lt"/>
              <a:buAutoNum type="arabicPeriod"/>
            </a:pPr>
            <a:r>
              <a:rPr lang="en-US" dirty="0" smtClean="0"/>
              <a:t>Amplification</a:t>
            </a:r>
          </a:p>
          <a:p>
            <a:pPr marL="342900" indent="-342900">
              <a:buFont typeface="+mj-lt"/>
              <a:buAutoNum type="arabicPeriod"/>
            </a:pPr>
            <a:r>
              <a:rPr lang="en-US" dirty="0" smtClean="0"/>
              <a:t>Power detection</a:t>
            </a:r>
          </a:p>
          <a:p>
            <a:pPr marL="342900" indent="-342900">
              <a:buFont typeface="+mj-lt"/>
              <a:buAutoNum type="arabicPeriod"/>
            </a:pPr>
            <a:r>
              <a:rPr lang="en-US" dirty="0" smtClean="0"/>
              <a:t>Data smoothing</a:t>
            </a:r>
          </a:p>
          <a:p>
            <a:pPr marL="342900" indent="-342900">
              <a:buFont typeface="+mj-lt"/>
              <a:buAutoNum type="arabicPeriod"/>
            </a:pPr>
            <a:r>
              <a:rPr lang="en-US" dirty="0" smtClean="0"/>
              <a:t>Output</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3163455"/>
            <a:ext cx="12191998" cy="3694545"/>
          </a:xfrm>
          <a:prstGeom prst="rect">
            <a:avLst/>
          </a:prstGeom>
        </p:spPr>
      </p:pic>
    </p:spTree>
    <p:extLst>
      <p:ext uri="{BB962C8B-B14F-4D97-AF65-F5344CB8AC3E}">
        <p14:creationId xmlns:p14="http://schemas.microsoft.com/office/powerpoint/2010/main" val="4214367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 and Radiometer Basics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867507" y="1172308"/>
            <a:ext cx="9026769" cy="2031325"/>
          </a:xfrm>
          <a:prstGeom prst="rect">
            <a:avLst/>
          </a:prstGeom>
          <a:noFill/>
        </p:spPr>
        <p:txBody>
          <a:bodyPr wrap="square" rtlCol="0">
            <a:spAutoFit/>
          </a:bodyPr>
          <a:lstStyle/>
          <a:p>
            <a:r>
              <a:rPr lang="en-US" dirty="0" smtClean="0"/>
              <a:t>System Noise</a:t>
            </a:r>
          </a:p>
          <a:p>
            <a:pPr marL="285750" indent="-285750">
              <a:buFont typeface="Arial" charset="0"/>
              <a:buChar char="•"/>
            </a:pPr>
            <a:r>
              <a:rPr lang="en-US" dirty="0" smtClean="0"/>
              <a:t>Every device adds noise, even passive devices</a:t>
            </a:r>
          </a:p>
          <a:p>
            <a:pPr marL="285750" indent="-285750">
              <a:buFont typeface="Arial" charset="0"/>
              <a:buChar char="•"/>
            </a:pPr>
            <a:r>
              <a:rPr lang="en-US" dirty="0" smtClean="0"/>
              <a:t>The higher the system noise, the lower the sensitivity</a:t>
            </a:r>
          </a:p>
          <a:p>
            <a:pPr marL="285750" indent="-285750">
              <a:buFont typeface="Arial" charset="0"/>
              <a:buChar char="•"/>
            </a:pPr>
            <a:r>
              <a:rPr lang="en-US" dirty="0" smtClean="0"/>
              <a:t>The system noise masks the noise of our target</a:t>
            </a:r>
          </a:p>
          <a:p>
            <a:pPr marL="285750" indent="-285750">
              <a:buFont typeface="Arial" charset="0"/>
              <a:buChar char="•"/>
            </a:pPr>
            <a:endParaRPr lang="en-US" dirty="0" smtClean="0"/>
          </a:p>
          <a:p>
            <a:endParaRPr lang="en-US" dirty="0"/>
          </a:p>
          <a:p>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 y="3163455"/>
            <a:ext cx="12191998" cy="3694544"/>
          </a:xfrm>
          <a:prstGeom prst="rect">
            <a:avLst/>
          </a:prstGeom>
        </p:spPr>
      </p:pic>
      <mc:AlternateContent xmlns:mc="http://schemas.openxmlformats.org/markup-compatibility/2006">
        <mc:Choice xmlns:a14="http://schemas.microsoft.com/office/drawing/2010/main" Requires="a14">
          <p:sp>
            <p:nvSpPr>
              <p:cNvPr id="5" name="TextBox 4"/>
              <p:cNvSpPr txBox="1"/>
              <p:nvPr/>
            </p:nvSpPr>
            <p:spPr>
              <a:xfrm>
                <a:off x="9053044" y="1594274"/>
                <a:ext cx="1909112" cy="64242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𝑁𝐸</m:t>
                      </m:r>
                      <m:r>
                        <m:rPr>
                          <m:sty m:val="p"/>
                        </m:rPr>
                        <a:rPr lang="en-US" b="0" i="0" smtClean="0">
                          <a:latin typeface="Cambria Math" charset="0"/>
                        </a:rPr>
                        <m:t>Δ</m:t>
                      </m:r>
                      <m:r>
                        <a:rPr lang="en-US" b="0" i="1" smtClean="0">
                          <a:latin typeface="Cambria Math" charset="0"/>
                        </a:rPr>
                        <m:t>𝑇</m:t>
                      </m:r>
                      <m:r>
                        <a:rPr lang="en-US" b="0" i="1" smtClean="0">
                          <a:latin typeface="Cambria Math" charset="0"/>
                        </a:rPr>
                        <m:t>= </m:t>
                      </m:r>
                      <m:f>
                        <m:fPr>
                          <m:ctrlPr>
                            <a:rPr lang="en-US" b="0" i="1" smtClean="0">
                              <a:latin typeface="Cambria Math" charset="0"/>
                            </a:rPr>
                          </m:ctrlPr>
                        </m:fPr>
                        <m:num>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𝐴</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𝑇</m:t>
                              </m:r>
                            </m:e>
                            <m:sub>
                              <m:r>
                                <a:rPr lang="en-US" b="0" i="1" smtClean="0">
                                  <a:latin typeface="Cambria Math" charset="0"/>
                                </a:rPr>
                                <m:t>𝑠𝑦𝑠</m:t>
                              </m:r>
                            </m:sub>
                          </m:sSub>
                        </m:num>
                        <m:den>
                          <m:rad>
                            <m:radPr>
                              <m:degHide m:val="on"/>
                              <m:ctrlPr>
                                <a:rPr lang="en-US" b="0" i="1" smtClean="0">
                                  <a:latin typeface="Cambria Math" charset="0"/>
                                </a:rPr>
                              </m:ctrlPr>
                            </m:radPr>
                            <m:deg/>
                            <m:e>
                              <m:r>
                                <a:rPr lang="en-US" b="0" i="1" smtClean="0">
                                  <a:latin typeface="Cambria Math" charset="0"/>
                                </a:rPr>
                                <m:t>𝜏</m:t>
                              </m:r>
                              <m:r>
                                <a:rPr lang="en-US" b="0" i="1" smtClean="0">
                                  <a:latin typeface="Cambria Math" charset="0"/>
                                </a:rPr>
                                <m:t>∗</m:t>
                              </m:r>
                              <m:r>
                                <a:rPr lang="en-US" b="0" i="1" smtClean="0">
                                  <a:latin typeface="Cambria Math" charset="0"/>
                                </a:rPr>
                                <m:t>𝛽</m:t>
                              </m:r>
                            </m:e>
                          </m:rad>
                        </m:den>
                      </m:f>
                    </m:oMath>
                  </m:oMathPara>
                </a14:m>
                <a:endParaRPr lang="en-US" dirty="0"/>
              </a:p>
            </p:txBody>
          </p:sp>
        </mc:Choice>
        <mc:Fallback>
          <p:sp>
            <p:nvSpPr>
              <p:cNvPr id="5" name="TextBox 4"/>
              <p:cNvSpPr txBox="1">
                <a:spLocks noRot="1" noChangeAspect="1" noMove="1" noResize="1" noEditPoints="1" noAdjustHandles="1" noChangeArrowheads="1" noChangeShapeType="1" noTextEdit="1"/>
              </p:cNvSpPr>
              <p:nvPr/>
            </p:nvSpPr>
            <p:spPr>
              <a:xfrm>
                <a:off x="9053044" y="1594274"/>
                <a:ext cx="1909112" cy="642420"/>
              </a:xfrm>
              <a:prstGeom prst="rect">
                <a:avLst/>
              </a:prstGeom>
              <a:blipFill rotWithShape="0">
                <a:blip r:embed="rId4"/>
                <a:stretch>
                  <a:fillRect b="-952"/>
                </a:stretch>
              </a:blipFill>
            </p:spPr>
            <p:txBody>
              <a:bodyPr/>
              <a:lstStyle/>
              <a:p>
                <a:r>
                  <a:rPr lang="en-US">
                    <a:noFill/>
                  </a:rPr>
                  <a:t> </a:t>
                </a:r>
              </a:p>
            </p:txBody>
          </p:sp>
        </mc:Fallback>
      </mc:AlternateContent>
    </p:spTree>
    <p:extLst>
      <p:ext uri="{BB962C8B-B14F-4D97-AF65-F5344CB8AC3E}">
        <p14:creationId xmlns:p14="http://schemas.microsoft.com/office/powerpoint/2010/main" val="1132534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3" name="Content Placeholder 2"/>
          <p:cNvSpPr>
            <a:spLocks noGrp="1"/>
          </p:cNvSpPr>
          <p:nvPr>
            <p:ph idx="1"/>
          </p:nvPr>
        </p:nvSpPr>
        <p:spPr/>
        <p:txBody>
          <a:bodyPr>
            <a:normAutofit/>
          </a:bodyPr>
          <a:lstStyle/>
          <a:p>
            <a:pPr marL="0" indent="0">
              <a:buNone/>
            </a:pPr>
            <a:r>
              <a:rPr lang="en-US" sz="2400" dirty="0"/>
              <a:t/>
            </a:r>
            <a:br>
              <a:rPr lang="en-US" sz="2400" dirty="0"/>
            </a:br>
            <a:endParaRPr lang="en-US" sz="2400" dirty="0" smtClean="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8" name="TextBox 7"/>
          <p:cNvSpPr txBox="1"/>
          <p:nvPr/>
        </p:nvSpPr>
        <p:spPr>
          <a:xfrm>
            <a:off x="867507" y="1172308"/>
            <a:ext cx="9026769" cy="2308324"/>
          </a:xfrm>
          <a:prstGeom prst="rect">
            <a:avLst/>
          </a:prstGeom>
          <a:noFill/>
        </p:spPr>
        <p:txBody>
          <a:bodyPr wrap="square" rtlCol="0">
            <a:spAutoFit/>
          </a:bodyPr>
          <a:lstStyle/>
          <a:p>
            <a:r>
              <a:rPr lang="en-US" dirty="0" smtClean="0"/>
              <a:t>Power measurement</a:t>
            </a:r>
          </a:p>
          <a:p>
            <a:endParaRPr lang="en-US" dirty="0"/>
          </a:p>
          <a:p>
            <a:r>
              <a:rPr lang="en-US" dirty="0" smtClean="0"/>
              <a:t>The key to the performance of a radiometer is to minimize noise generated internally while amplifying the noise generated from the source.</a:t>
            </a:r>
          </a:p>
          <a:p>
            <a:endParaRPr lang="en-US" dirty="0"/>
          </a:p>
          <a:p>
            <a:pPr marL="285750" indent="-285750">
              <a:buFont typeface="Arial" charset="0"/>
              <a:buChar char="•"/>
            </a:pPr>
            <a:r>
              <a:rPr lang="en-US" dirty="0" smtClean="0"/>
              <a:t>All components generate additional noise</a:t>
            </a:r>
          </a:p>
          <a:p>
            <a:pPr marL="285750" indent="-285750">
              <a:buFont typeface="Arial" charset="0"/>
              <a:buChar char="•"/>
            </a:pPr>
            <a:r>
              <a:rPr lang="en-US" dirty="0" smtClean="0"/>
              <a:t>Low Noise Amplifiers (LNAs) are the largest contributors</a:t>
            </a:r>
          </a:p>
          <a:p>
            <a:pPr marL="285750" indent="-285750">
              <a:buFont typeface="Arial" charset="0"/>
              <a:buChar char="•"/>
            </a:pPr>
            <a:endParaRPr lang="en-US" dirty="0" smtClean="0"/>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30575" t="37569" r="27479" b="-25"/>
          <a:stretch/>
        </p:blipFill>
        <p:spPr>
          <a:xfrm>
            <a:off x="7823200" y="2526159"/>
            <a:ext cx="3669973" cy="3642062"/>
          </a:xfrm>
          <a:prstGeom prst="rect">
            <a:avLst/>
          </a:prstGeom>
        </p:spPr>
      </p:pic>
      <p:sp>
        <p:nvSpPr>
          <p:cNvPr id="4" name="Donut 3"/>
          <p:cNvSpPr/>
          <p:nvPr/>
        </p:nvSpPr>
        <p:spPr>
          <a:xfrm>
            <a:off x="8285871" y="3805298"/>
            <a:ext cx="1223889" cy="1213288"/>
          </a:xfrm>
          <a:prstGeom prst="donut">
            <a:avLst>
              <a:gd name="adj" fmla="val 7915"/>
            </a:avLst>
          </a:prstGeom>
          <a:solidFill>
            <a:schemeClr val="accent3">
              <a:lumMod val="50000"/>
              <a:lumOff val="50000"/>
            </a:schemeClr>
          </a:solid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9916159" y="3380922"/>
            <a:ext cx="1223889" cy="1213288"/>
          </a:xfrm>
          <a:prstGeom prst="donut">
            <a:avLst>
              <a:gd name="adj" fmla="val 7915"/>
            </a:avLst>
          </a:prstGeom>
          <a:solidFill>
            <a:schemeClr val="accent3">
              <a:lumMod val="50000"/>
              <a:lumOff val="50000"/>
            </a:schemeClr>
          </a:solid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0177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4" name="TextBox 3"/>
          <p:cNvSpPr txBox="1"/>
          <p:nvPr/>
        </p:nvSpPr>
        <p:spPr>
          <a:xfrm>
            <a:off x="717453" y="1111348"/>
            <a:ext cx="4738579" cy="2862322"/>
          </a:xfrm>
          <a:prstGeom prst="rect">
            <a:avLst/>
          </a:prstGeom>
          <a:noFill/>
        </p:spPr>
        <p:txBody>
          <a:bodyPr wrap="square" rtlCol="0">
            <a:spAutoFit/>
          </a:bodyPr>
          <a:lstStyle/>
          <a:p>
            <a:r>
              <a:rPr lang="en-US" dirty="0" smtClean="0"/>
              <a:t>Radiometer Stability</a:t>
            </a:r>
          </a:p>
          <a:p>
            <a:endParaRPr lang="en-US" dirty="0"/>
          </a:p>
          <a:p>
            <a:r>
              <a:rPr lang="en-US" dirty="0" smtClean="0"/>
              <a:t>Control Stability by maintaining physical temperature</a:t>
            </a:r>
          </a:p>
          <a:p>
            <a:endParaRPr lang="en-US" dirty="0"/>
          </a:p>
          <a:p>
            <a:r>
              <a:rPr lang="en-US" dirty="0" smtClean="0"/>
              <a:t>Compensate for instability</a:t>
            </a:r>
          </a:p>
          <a:p>
            <a:pPr marL="285750" indent="-285750">
              <a:buFont typeface="Arial" charset="0"/>
              <a:buChar char="•"/>
            </a:pPr>
            <a:r>
              <a:rPr lang="en-US" dirty="0" err="1" smtClean="0"/>
              <a:t>Dicke</a:t>
            </a:r>
            <a:r>
              <a:rPr lang="en-US" dirty="0" smtClean="0"/>
              <a:t> Radiometer</a:t>
            </a:r>
          </a:p>
          <a:p>
            <a:pPr marL="285750" indent="-285750">
              <a:buFont typeface="Arial" charset="0"/>
              <a:buChar char="•"/>
            </a:pPr>
            <a:r>
              <a:rPr lang="en-US" dirty="0" smtClean="0"/>
              <a:t>Correlating Radiometer</a:t>
            </a:r>
          </a:p>
          <a:p>
            <a:endParaRPr lang="en-US" dirty="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6843" y="981868"/>
            <a:ext cx="4208082" cy="3085318"/>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6032" y="4381543"/>
            <a:ext cx="5849704" cy="2194271"/>
          </a:xfrm>
          <a:prstGeom prst="rect">
            <a:avLst/>
          </a:prstGeom>
        </p:spPr>
      </p:pic>
    </p:spTree>
    <p:extLst>
      <p:ext uri="{BB962C8B-B14F-4D97-AF65-F5344CB8AC3E}">
        <p14:creationId xmlns:p14="http://schemas.microsoft.com/office/powerpoint/2010/main" val="1921797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6" name="TextBox 5"/>
          <p:cNvSpPr txBox="1"/>
          <p:nvPr/>
        </p:nvSpPr>
        <p:spPr>
          <a:xfrm>
            <a:off x="378069" y="1148861"/>
            <a:ext cx="10896599" cy="646331"/>
          </a:xfrm>
          <a:prstGeom prst="rect">
            <a:avLst/>
          </a:prstGeom>
          <a:noFill/>
        </p:spPr>
        <p:txBody>
          <a:bodyPr wrap="square" rtlCol="0">
            <a:spAutoFit/>
          </a:bodyPr>
          <a:lstStyle/>
          <a:p>
            <a:r>
              <a:rPr lang="en-US" dirty="0" smtClean="0"/>
              <a:t>A software defined radio is a device that digitizes a received RF signal as soon as possible, and processes the digital representation of the signal using digital </a:t>
            </a:r>
            <a:r>
              <a:rPr lang="en-US" smtClean="0"/>
              <a:t>signal processing</a:t>
            </a:r>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8069" y="3292231"/>
            <a:ext cx="10896600" cy="32512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74" y="3156879"/>
            <a:ext cx="12192000" cy="3521903"/>
          </a:xfrm>
          <a:prstGeom prst="rect">
            <a:avLst/>
          </a:prstGeom>
        </p:spPr>
      </p:pic>
    </p:spTree>
    <p:extLst>
      <p:ext uri="{BB962C8B-B14F-4D97-AF65-F5344CB8AC3E}">
        <p14:creationId xmlns:p14="http://schemas.microsoft.com/office/powerpoint/2010/main" val="766692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8"/>
                                        </p:tgtEl>
                                        <p:attrNameLst>
                                          <p:attrName>ppt_w</p:attrName>
                                        </p:attrNameLst>
                                      </p:cBhvr>
                                      <p:tavLst>
                                        <p:tav tm="0">
                                          <p:val>
                                            <p:strVal val="ppt_w"/>
                                          </p:val>
                                        </p:tav>
                                        <p:tav tm="100000">
                                          <p:val>
                                            <p:fltVal val="0"/>
                                          </p:val>
                                        </p:tav>
                                      </p:tavLst>
                                    </p:anim>
                                    <p:anim calcmode="lin" valueType="num">
                                      <p:cBhvr>
                                        <p:cTn id="14" dur="500"/>
                                        <p:tgtEl>
                                          <p:spTgt spid="8"/>
                                        </p:tgtEl>
                                        <p:attrNameLst>
                                          <p:attrName>ppt_h</p:attrName>
                                        </p:attrNameLst>
                                      </p:cBhvr>
                                      <p:tavLst>
                                        <p:tav tm="0">
                                          <p:val>
                                            <p:strVal val="ppt_h"/>
                                          </p:val>
                                        </p:tav>
                                        <p:tav tm="100000">
                                          <p:val>
                                            <p:fltVal val="0"/>
                                          </p:val>
                                        </p:tav>
                                      </p:tavLst>
                                    </p:anim>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504092" y="1219200"/>
            <a:ext cx="2092945" cy="646331"/>
          </a:xfrm>
          <a:prstGeom prst="rect">
            <a:avLst/>
          </a:prstGeom>
          <a:noFill/>
        </p:spPr>
        <p:txBody>
          <a:bodyPr wrap="none" rtlCol="0">
            <a:spAutoFit/>
          </a:bodyPr>
          <a:lstStyle/>
          <a:p>
            <a:r>
              <a:rPr lang="en-US" smtClean="0"/>
              <a:t>Hardware Platform</a:t>
            </a:r>
          </a:p>
          <a:p>
            <a:endParaRPr lang="en-US" dirty="0"/>
          </a:p>
        </p:txBody>
      </p:sp>
      <p:graphicFrame>
        <p:nvGraphicFramePr>
          <p:cNvPr id="6" name="Diagram 5"/>
          <p:cNvGraphicFramePr/>
          <p:nvPr>
            <p:extLst>
              <p:ext uri="{D42A27DB-BD31-4B8C-83A1-F6EECF244321}">
                <p14:modId xmlns:p14="http://schemas.microsoft.com/office/powerpoint/2010/main" val="668506300"/>
              </p:ext>
            </p:extLst>
          </p:nvPr>
        </p:nvGraphicFramePr>
        <p:xfrm>
          <a:off x="504092" y="1865531"/>
          <a:ext cx="6224954" cy="427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73491" y="1865531"/>
            <a:ext cx="3134109" cy="2581031"/>
          </a:xfrm>
          <a:prstGeom prst="rect">
            <a:avLst/>
          </a:prstGeom>
        </p:spPr>
      </p:pic>
      <p:pic>
        <p:nvPicPr>
          <p:cNvPr id="8" name="Picture 7"/>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9046" y="4269153"/>
            <a:ext cx="2868326" cy="2362151"/>
          </a:xfrm>
          <a:prstGeom prst="rect">
            <a:avLst/>
          </a:prstGeom>
        </p:spPr>
      </p:pic>
    </p:spTree>
    <p:extLst>
      <p:ext uri="{BB962C8B-B14F-4D97-AF65-F5344CB8AC3E}">
        <p14:creationId xmlns:p14="http://schemas.microsoft.com/office/powerpoint/2010/main" val="1653657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SDR and Radiometer Basics</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solidFill>
                  <a:schemeClr val="bg1"/>
                </a:solidFill>
              </a:rPr>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5" name="TextBox 4"/>
          <p:cNvSpPr txBox="1"/>
          <p:nvPr/>
        </p:nvSpPr>
        <p:spPr>
          <a:xfrm>
            <a:off x="101600" y="970538"/>
            <a:ext cx="4737686" cy="923330"/>
          </a:xfrm>
          <a:prstGeom prst="rect">
            <a:avLst/>
          </a:prstGeom>
          <a:noFill/>
        </p:spPr>
        <p:txBody>
          <a:bodyPr wrap="square" rtlCol="0">
            <a:spAutoFit/>
          </a:bodyPr>
          <a:lstStyle/>
          <a:p>
            <a:r>
              <a:rPr lang="en-US" dirty="0" err="1" smtClean="0"/>
              <a:t>GNURadio</a:t>
            </a:r>
            <a:r>
              <a:rPr lang="en-US" dirty="0" smtClean="0"/>
              <a:t> and </a:t>
            </a:r>
            <a:r>
              <a:rPr lang="en-US" dirty="0" err="1" smtClean="0"/>
              <a:t>GNURadio</a:t>
            </a:r>
            <a:r>
              <a:rPr lang="en-US" dirty="0" smtClean="0"/>
              <a:t> Companion</a:t>
            </a:r>
          </a:p>
          <a:p>
            <a:endParaRPr lang="en-US" dirty="0"/>
          </a:p>
          <a:p>
            <a:pPr marL="285750" indent="-285750">
              <a:buFont typeface="Arial" charset="0"/>
              <a:buChar char="•"/>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1406" y="2390399"/>
            <a:ext cx="5433526" cy="3312941"/>
          </a:xfrm>
          <a:prstGeom prst="rect">
            <a:avLst/>
          </a:prstGeom>
        </p:spPr>
      </p:pic>
      <p:graphicFrame>
        <p:nvGraphicFramePr>
          <p:cNvPr id="8" name="Diagram 7"/>
          <p:cNvGraphicFramePr/>
          <p:nvPr>
            <p:extLst>
              <p:ext uri="{D42A27DB-BD31-4B8C-83A1-F6EECF244321}">
                <p14:modId xmlns:p14="http://schemas.microsoft.com/office/powerpoint/2010/main" val="839053092"/>
              </p:ext>
            </p:extLst>
          </p:nvPr>
        </p:nvGraphicFramePr>
        <p:xfrm>
          <a:off x="101600" y="2025747"/>
          <a:ext cx="6333588" cy="40422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89884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6649769" cy="369332"/>
          </a:xfrm>
          <a:prstGeom prst="rect">
            <a:avLst/>
          </a:prstGeom>
          <a:noFill/>
        </p:spPr>
        <p:txBody>
          <a:bodyPr wrap="none" rtlCol="0">
            <a:spAutoFit/>
          </a:bodyPr>
          <a:lstStyle/>
          <a:p>
            <a:r>
              <a:rPr lang="en-US" smtClean="0"/>
              <a:t>Implementation of a Software Defined Radio Based Radiometer</a:t>
            </a:r>
            <a:endParaRPr lang="en-US"/>
          </a:p>
        </p:txBody>
      </p:sp>
      <mc:AlternateContent xmlns:mc="http://schemas.openxmlformats.org/markup-compatibility/2006">
        <mc:Choice xmlns:a14="http://schemas.microsoft.com/office/drawing/2010/main" Requires="a14">
          <p:graphicFrame>
            <p:nvGraphicFramePr>
              <p:cNvPr id="8" name="Diagram 7"/>
              <p:cNvGraphicFramePr/>
              <p:nvPr>
                <p:extLst>
                  <p:ext uri="{D42A27DB-BD31-4B8C-83A1-F6EECF244321}">
                    <p14:modId xmlns:p14="http://schemas.microsoft.com/office/powerpoint/2010/main" val="596800219"/>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8" name="Diagram 7"/>
              <p:cNvGraphicFramePr/>
              <p:nvPr>
                <p:extLst>
                  <p:ext uri="{D42A27DB-BD31-4B8C-83A1-F6EECF244321}">
                    <p14:modId xmlns:p14="http://schemas.microsoft.com/office/powerpoint/2010/main" val="596800219"/>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17800" y="1551018"/>
            <a:ext cx="3525338" cy="2903220"/>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48741" y="4101762"/>
            <a:ext cx="3494397" cy="2130611"/>
          </a:xfrm>
          <a:prstGeom prst="rect">
            <a:avLst/>
          </a:prstGeom>
        </p:spPr>
      </p:pic>
    </p:spTree>
    <p:extLst>
      <p:ext uri="{BB962C8B-B14F-4D97-AF65-F5344CB8AC3E}">
        <p14:creationId xmlns:p14="http://schemas.microsoft.com/office/powerpoint/2010/main" val="42157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4" y="1181686"/>
            <a:ext cx="9617833" cy="369332"/>
          </a:xfrm>
          <a:prstGeom prst="rect">
            <a:avLst/>
          </a:prstGeom>
          <a:noFill/>
        </p:spPr>
        <p:txBody>
          <a:bodyPr wrap="square" rtlCol="0">
            <a:spAutoFit/>
          </a:bodyPr>
          <a:lstStyle/>
          <a:p>
            <a:r>
              <a:rPr lang="en-US" dirty="0" smtClean="0"/>
              <a:t>Mapping traditional radiometer to SDR-Based Radiometer – Power Detection</a:t>
            </a:r>
            <a:endParaRPr lang="en-US" dirty="0"/>
          </a:p>
        </p:txBody>
      </p:sp>
      <p:graphicFrame>
        <p:nvGraphicFramePr>
          <p:cNvPr id="8" name="Diagram 7"/>
          <p:cNvGraphicFramePr/>
          <p:nvPr>
            <p:extLst>
              <p:ext uri="{D42A27DB-BD31-4B8C-83A1-F6EECF244321}">
                <p14:modId xmlns:p14="http://schemas.microsoft.com/office/powerpoint/2010/main" val="589377457"/>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874945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499072" y="950854"/>
            <a:ext cx="5552270" cy="646331"/>
          </a:xfrm>
          <a:prstGeom prst="rect">
            <a:avLst/>
          </a:prstGeom>
          <a:noFill/>
        </p:spPr>
        <p:txBody>
          <a:bodyPr wrap="square" rtlCol="0">
            <a:spAutoFit/>
          </a:bodyPr>
          <a:lstStyle/>
          <a:p>
            <a:r>
              <a:rPr lang="en-US" dirty="0" smtClean="0"/>
              <a:t>Mapping traditional radiometer to SDR-Based Radiometer – Data Smoothing</a:t>
            </a:r>
            <a:endParaRPr lang="en-US" dirty="0"/>
          </a:p>
        </p:txBody>
      </p:sp>
      <p:graphicFrame>
        <p:nvGraphicFramePr>
          <p:cNvPr id="8" name="Diagram 7"/>
          <p:cNvGraphicFramePr/>
          <p:nvPr>
            <p:extLst>
              <p:ext uri="{D42A27DB-BD31-4B8C-83A1-F6EECF244321}">
                <p14:modId xmlns:p14="http://schemas.microsoft.com/office/powerpoint/2010/main" val="1196034714"/>
              </p:ext>
            </p:extLst>
          </p:nvPr>
        </p:nvGraphicFramePr>
        <p:xfrm>
          <a:off x="637515" y="2065192"/>
          <a:ext cx="10827654"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3" name="TextBox 2"/>
              <p:cNvSpPr txBox="1"/>
              <p:nvPr/>
            </p:nvSpPr>
            <p:spPr>
              <a:xfrm>
                <a:off x="7603594" y="1067453"/>
                <a:ext cx="323928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charset="0"/>
                        </a:rPr>
                        <m:t>𝑦</m:t>
                      </m:r>
                      <m:d>
                        <m:dPr>
                          <m:begChr m:val="{"/>
                          <m:endChr m:val="]"/>
                          <m:ctrlPr>
                            <a:rPr lang="en-US" b="0" i="1" smtClean="0">
                              <a:latin typeface="Cambria Math" charset="0"/>
                            </a:rPr>
                          </m:ctrlPr>
                        </m:dPr>
                        <m:e>
                          <m:r>
                            <a:rPr lang="en-US" b="0" i="1" smtClean="0">
                              <a:latin typeface="Cambria Math" charset="0"/>
                            </a:rPr>
                            <m:t>𝑛</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𝑎</m:t>
                          </m:r>
                        </m:e>
                        <m:sub>
                          <m:r>
                            <a:rPr lang="en-US" b="0" i="1" smtClean="0">
                              <a:latin typeface="Cambria Math" charset="0"/>
                            </a:rPr>
                            <m:t>0</m:t>
                          </m:r>
                        </m:sub>
                      </m:sSub>
                      <m:r>
                        <a:rPr lang="en-US" b="0" i="1" smtClean="0">
                          <a:latin typeface="Cambria Math" charset="0"/>
                        </a:rPr>
                        <m:t>∗</m:t>
                      </m:r>
                      <m:r>
                        <a:rPr lang="en-US" b="0" i="1" smtClean="0">
                          <a:latin typeface="Cambria Math" charset="0"/>
                        </a:rPr>
                        <m:t>𝑥</m:t>
                      </m:r>
                      <m:d>
                        <m:dPr>
                          <m:begChr m:val="["/>
                          <m:endChr m:val="]"/>
                          <m:ctrlPr>
                            <a:rPr lang="en-US" b="0" i="1" smtClean="0">
                              <a:latin typeface="Cambria Math" charset="0"/>
                            </a:rPr>
                          </m:ctrlPr>
                        </m:dPr>
                        <m:e>
                          <m:r>
                            <a:rPr lang="en-US" b="0" i="1" smtClean="0">
                              <a:latin typeface="Cambria Math" charset="0"/>
                            </a:rPr>
                            <m:t>𝑛</m:t>
                          </m:r>
                        </m:e>
                      </m:d>
                      <m:r>
                        <a:rPr lang="en-US" b="0" i="1" smtClean="0">
                          <a:latin typeface="Cambria Math" charset="0"/>
                        </a:rPr>
                        <m:t>+</m:t>
                      </m:r>
                      <m:sSub>
                        <m:sSubPr>
                          <m:ctrlPr>
                            <a:rPr lang="en-US" b="0" i="1" smtClean="0">
                              <a:latin typeface="Cambria Math" charset="0"/>
                            </a:rPr>
                          </m:ctrlPr>
                        </m:sSubPr>
                        <m:e>
                          <m:r>
                            <a:rPr lang="en-US" b="0" i="1" smtClean="0">
                              <a:latin typeface="Cambria Math" charset="0"/>
                            </a:rPr>
                            <m:t>𝑏</m:t>
                          </m:r>
                        </m:e>
                        <m:sub>
                          <m:r>
                            <a:rPr lang="en-US" b="0" i="1" smtClean="0">
                              <a:latin typeface="Cambria Math" charset="0"/>
                            </a:rPr>
                            <m:t>1</m:t>
                          </m:r>
                        </m:sub>
                      </m:sSub>
                      <m:r>
                        <a:rPr lang="en-US" b="0" i="1" smtClean="0">
                          <a:latin typeface="Cambria Math" charset="0"/>
                        </a:rPr>
                        <m:t>∗</m:t>
                      </m:r>
                      <m:r>
                        <a:rPr lang="en-US" b="0" i="1" smtClean="0">
                          <a:latin typeface="Cambria Math" charset="0"/>
                        </a:rPr>
                        <m:t>𝑦</m:t>
                      </m:r>
                      <m:r>
                        <a:rPr lang="en-US" b="0" i="1" smtClean="0">
                          <a:latin typeface="Cambria Math" charset="0"/>
                        </a:rPr>
                        <m:t>[</m:t>
                      </m:r>
                      <m:r>
                        <a:rPr lang="en-US" b="0" i="1" smtClean="0">
                          <a:latin typeface="Cambria Math" charset="0"/>
                        </a:rPr>
                        <m:t>𝑛</m:t>
                      </m:r>
                      <m:r>
                        <a:rPr lang="en-US" b="0" i="1" smtClean="0">
                          <a:latin typeface="Cambria Math" charset="0"/>
                        </a:rPr>
                        <m:t>−1]</m:t>
                      </m:r>
                    </m:oMath>
                  </m:oMathPara>
                </a14:m>
                <a:endParaRPr lang="en-US" dirty="0"/>
              </a:p>
            </p:txBody>
          </p:sp>
        </mc:Choice>
        <mc:Fallback>
          <p:sp>
            <p:nvSpPr>
              <p:cNvPr id="3" name="TextBox 2"/>
              <p:cNvSpPr txBox="1">
                <a:spLocks noRot="1" noChangeAspect="1" noMove="1" noResize="1" noEditPoints="1" noAdjustHandles="1" noChangeArrowheads="1" noChangeShapeType="1" noTextEdit="1"/>
              </p:cNvSpPr>
              <p:nvPr/>
            </p:nvSpPr>
            <p:spPr>
              <a:xfrm>
                <a:off x="7603594" y="1067453"/>
                <a:ext cx="3239285" cy="276999"/>
              </a:xfrm>
              <a:prstGeom prst="rect">
                <a:avLst/>
              </a:prstGeom>
              <a:blipFill rotWithShape="0">
                <a:blip r:embed="rId8"/>
                <a:stretch>
                  <a:fillRect l="-940" r="-1692" b="-369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TextBox 3"/>
              <p:cNvSpPr txBox="1"/>
              <p:nvPr/>
            </p:nvSpPr>
            <p:spPr>
              <a:xfrm>
                <a:off x="7677267" y="1481884"/>
                <a:ext cx="3091937" cy="52501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sub>
                      </m:sSub>
                      <m:r>
                        <a:rPr lang="en-US" b="0" i="1" smtClean="0">
                          <a:latin typeface="Cambria Math" charset="0"/>
                        </a:rPr>
                        <m:t>=</m:t>
                      </m:r>
                      <m:f>
                        <m:fPr>
                          <m:ctrlPr>
                            <a:rPr lang="en-US" i="1" smtClean="0">
                              <a:latin typeface="Cambria Math" charset="0"/>
                            </a:rPr>
                          </m:ctrlPr>
                        </m:fPr>
                        <m:num>
                          <m:r>
                            <a:rPr lang="en-US" b="0" i="1" smtClean="0">
                              <a:latin typeface="Cambria Math" charset="0"/>
                            </a:rPr>
                            <m:t>𝑇</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𝑛</m:t>
                          </m:r>
                        </m:sub>
                      </m:sSub>
                      <m:r>
                        <a:rPr lang="en-US" b="0" i="1" smtClean="0">
                          <a:latin typeface="Cambria Math" charset="0"/>
                        </a:rPr>
                        <m:t>+</m:t>
                      </m:r>
                      <m:f>
                        <m:fPr>
                          <m:ctrlPr>
                            <a:rPr lang="en-US" b="0" i="1" smtClean="0">
                              <a:latin typeface="Cambria Math" charset="0"/>
                            </a:rPr>
                          </m:ctrlPr>
                        </m:fPr>
                        <m:num>
                          <m:r>
                            <a:rPr lang="en-US" b="0" i="1" smtClean="0">
                              <a:latin typeface="Cambria Math" charset="0"/>
                            </a:rPr>
                            <m:t>𝑅𝐶</m:t>
                          </m:r>
                        </m:num>
                        <m:den>
                          <m:r>
                            <a:rPr lang="en-US" b="0" i="1" smtClean="0">
                              <a:latin typeface="Cambria Math" charset="0"/>
                            </a:rPr>
                            <m:t>𝑇</m:t>
                          </m:r>
                          <m:r>
                            <a:rPr lang="en-US" b="0" i="1" smtClean="0">
                              <a:latin typeface="Cambria Math" charset="0"/>
                            </a:rPr>
                            <m:t>+</m:t>
                          </m:r>
                          <m:r>
                            <a:rPr lang="en-US" b="0" i="1" smtClean="0">
                              <a:latin typeface="Cambria Math" charset="0"/>
                            </a:rPr>
                            <m:t>𝑅𝐶</m:t>
                          </m:r>
                        </m:den>
                      </m:f>
                      <m:sSub>
                        <m:sSubPr>
                          <m:ctrlPr>
                            <a:rPr lang="en-US" b="0" i="1" smtClean="0">
                              <a:latin typeface="Cambria Math" charset="0"/>
                            </a:rPr>
                          </m:ctrlPr>
                        </m:sSubPr>
                        <m:e>
                          <m:r>
                            <a:rPr lang="en-US" b="0" i="1" smtClean="0">
                              <a:latin typeface="Cambria Math" charset="0"/>
                            </a:rPr>
                            <m:t>𝑦</m:t>
                          </m:r>
                        </m:e>
                        <m:sub>
                          <m:r>
                            <a:rPr lang="en-US" b="0" i="1" smtClean="0">
                              <a:latin typeface="Cambria Math" charset="0"/>
                            </a:rPr>
                            <m:t>𝑛</m:t>
                          </m:r>
                          <m:r>
                            <a:rPr lang="en-US" b="0" i="1" smtClean="0">
                              <a:latin typeface="Cambria Math" charset="0"/>
                            </a:rPr>
                            <m:t>−1</m:t>
                          </m:r>
                        </m:sub>
                      </m:sSub>
                    </m:oMath>
                  </m:oMathPara>
                </a14:m>
                <a:endParaRPr lang="en-US" dirty="0"/>
              </a:p>
            </p:txBody>
          </p:sp>
        </mc:Choice>
        <mc:Fallback>
          <p:sp>
            <p:nvSpPr>
              <p:cNvPr id="4" name="TextBox 3"/>
              <p:cNvSpPr txBox="1">
                <a:spLocks noRot="1" noChangeAspect="1" noMove="1" noResize="1" noEditPoints="1" noAdjustHandles="1" noChangeArrowheads="1" noChangeShapeType="1" noTextEdit="1"/>
              </p:cNvSpPr>
              <p:nvPr/>
            </p:nvSpPr>
            <p:spPr>
              <a:xfrm>
                <a:off x="7677267" y="1481884"/>
                <a:ext cx="3091937" cy="525016"/>
              </a:xfrm>
              <a:prstGeom prst="rect">
                <a:avLst/>
              </a:prstGeom>
              <a:blipFill rotWithShape="0">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493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POS Committee</a:t>
            </a:r>
          </a:p>
          <a:p>
            <a:pPr marL="0" indent="0" algn="ctr">
              <a:buNone/>
            </a:pPr>
            <a:r>
              <a:rPr lang="en-US" sz="2400" dirty="0" smtClean="0"/>
              <a:t>Dr. Phillip Jones, Dr. Brian </a:t>
            </a:r>
            <a:r>
              <a:rPr lang="en-US" sz="2400" dirty="0" err="1" smtClean="0"/>
              <a:t>Hornbuckle</a:t>
            </a:r>
            <a:r>
              <a:rPr lang="en-US" sz="2400" dirty="0" smtClean="0"/>
              <a:t>, Dr. John Basart</a:t>
            </a:r>
          </a:p>
          <a:p>
            <a:pPr marL="0" indent="0" algn="ctr">
              <a:buNone/>
            </a:pPr>
            <a:endParaRPr lang="en-US" sz="2400" dirty="0" smtClean="0"/>
          </a:p>
          <a:p>
            <a:pPr marL="0" indent="0" algn="ctr">
              <a:buNone/>
            </a:pPr>
            <a:r>
              <a:rPr lang="en-US" sz="2400" dirty="0" smtClean="0"/>
              <a:t>Additional Support</a:t>
            </a:r>
          </a:p>
          <a:p>
            <a:pPr marL="0" indent="0" algn="ctr">
              <a:buNone/>
            </a:pPr>
            <a:r>
              <a:rPr lang="en-US" sz="2400" dirty="0" smtClean="0"/>
              <a:t>Dr. Mani Mina</a:t>
            </a:r>
          </a:p>
          <a:p>
            <a:pPr marL="0" indent="0" algn="ctr">
              <a:buNone/>
            </a:pPr>
            <a:endParaRPr lang="en-US" sz="2400" dirty="0"/>
          </a:p>
          <a:p>
            <a:pPr marL="0" indent="0" algn="ctr">
              <a:buNone/>
            </a:pPr>
            <a:r>
              <a:rPr lang="en-US" sz="2400" dirty="0" smtClean="0"/>
              <a:t>Special Thanks</a:t>
            </a:r>
          </a:p>
          <a:p>
            <a:pPr marL="0" indent="0" algn="ctr">
              <a:buNone/>
            </a:pPr>
            <a:r>
              <a:rPr lang="en-US" sz="2400" dirty="0" smtClean="0"/>
              <a:t>My wife Jennifer and my family for their support</a:t>
            </a:r>
            <a:endParaRPr lang="en-US" sz="2400" dirty="0"/>
          </a:p>
        </p:txBody>
      </p:sp>
    </p:spTree>
    <p:extLst>
      <p:ext uri="{BB962C8B-B14F-4D97-AF65-F5344CB8AC3E}">
        <p14:creationId xmlns:p14="http://schemas.microsoft.com/office/powerpoint/2010/main" val="41634957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SDR-Based </a:t>
            </a:r>
            <a:r>
              <a:rPr lang="en-US" smtClean="0"/>
              <a:t>Radiometer Implementation</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solidFill>
                  <a:schemeClr val="bg1"/>
                </a:solidFill>
              </a:rPr>
              <a:t>Implementation</a:t>
            </a:r>
            <a:endParaRPr lang="en-US" sz="1000" dirty="0">
              <a:solidFill>
                <a:schemeClr val="bg1"/>
              </a:solidFill>
            </a:endParaRPr>
          </a:p>
          <a:p>
            <a:r>
              <a:rPr lang="en-US" sz="1000" dirty="0"/>
              <a:t>Experimental Results</a:t>
            </a:r>
          </a:p>
          <a:p>
            <a:r>
              <a:rPr lang="en-US" sz="1000" dirty="0"/>
              <a:t>Example Usage Scenario</a:t>
            </a:r>
          </a:p>
          <a:p>
            <a:r>
              <a:rPr lang="en-US" sz="1000" dirty="0"/>
              <a:t>Closing</a:t>
            </a:r>
          </a:p>
        </p:txBody>
      </p:sp>
      <p:sp>
        <p:nvSpPr>
          <p:cNvPr id="7" name="TextBox 6"/>
          <p:cNvSpPr txBox="1"/>
          <p:nvPr/>
        </p:nvSpPr>
        <p:spPr>
          <a:xfrm>
            <a:off x="637515" y="1181686"/>
            <a:ext cx="5072542" cy="369332"/>
          </a:xfrm>
          <a:prstGeom prst="rect">
            <a:avLst/>
          </a:prstGeom>
          <a:noFill/>
        </p:spPr>
        <p:txBody>
          <a:bodyPr wrap="none" rtlCol="0">
            <a:spAutoFit/>
          </a:bodyPr>
          <a:lstStyle/>
          <a:p>
            <a:r>
              <a:rPr lang="en-US" dirty="0" smtClean="0"/>
              <a:t>SDR-Based Radiometer Graphical User Interface</a:t>
            </a:r>
            <a:endParaRPr lang="en-US" dirty="0"/>
          </a:p>
        </p:txBody>
      </p:sp>
      <p:graphicFrame>
        <p:nvGraphicFramePr>
          <p:cNvPr id="8" name="Diagram 7"/>
          <p:cNvGraphicFramePr/>
          <p:nvPr>
            <p:extLst>
              <p:ext uri="{D42A27DB-BD31-4B8C-83A1-F6EECF244321}">
                <p14:modId xmlns:p14="http://schemas.microsoft.com/office/powerpoint/2010/main" val="1208358180"/>
              </p:ext>
            </p:extLst>
          </p:nvPr>
        </p:nvGraphicFramePr>
        <p:xfrm>
          <a:off x="637515" y="2065192"/>
          <a:ext cx="6558671" cy="407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2304" y="1957571"/>
            <a:ext cx="9223717" cy="4288382"/>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8477" y="2065191"/>
            <a:ext cx="9971372" cy="1901897"/>
          </a:xfrm>
          <a:prstGeom prst="rect">
            <a:avLst/>
          </a:prstGeom>
        </p:spPr>
      </p:pic>
      <p:sp>
        <p:nvSpPr>
          <p:cNvPr id="9" name="Oval 8"/>
          <p:cNvSpPr/>
          <p:nvPr/>
        </p:nvSpPr>
        <p:spPr>
          <a:xfrm>
            <a:off x="7570013" y="2349305"/>
            <a:ext cx="3399836" cy="872197"/>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589650" y="2016002"/>
            <a:ext cx="2175196" cy="562708"/>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533140" y="1952607"/>
            <a:ext cx="2073745" cy="578155"/>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884320" y="2978919"/>
            <a:ext cx="3967839" cy="872197"/>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589649" y="3355315"/>
            <a:ext cx="4262509" cy="872197"/>
          </a:xfrm>
          <a:prstGeom prst="ellipse">
            <a:avLst/>
          </a:prstGeom>
          <a:noFill/>
          <a:ln w="53975">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18381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xit" presetSubtype="32" fill="hold" grpId="1" nodeType="clickEffect">
                                  <p:stCondLst>
                                    <p:cond delay="0"/>
                                  </p:stCondLst>
                                  <p:childTnLst>
                                    <p:anim calcmode="lin" valueType="num">
                                      <p:cBhvr>
                                        <p:cTn id="17" dur="500"/>
                                        <p:tgtEl>
                                          <p:spTgt spid="10"/>
                                        </p:tgtEl>
                                        <p:attrNameLst>
                                          <p:attrName>ppt_w</p:attrName>
                                        </p:attrNameLst>
                                      </p:cBhvr>
                                      <p:tavLst>
                                        <p:tav tm="0">
                                          <p:val>
                                            <p:strVal val="ppt_w"/>
                                          </p:val>
                                        </p:tav>
                                        <p:tav tm="100000">
                                          <p:val>
                                            <p:fltVal val="0"/>
                                          </p:val>
                                        </p:tav>
                                      </p:tavLst>
                                    </p:anim>
                                    <p:anim calcmode="lin" valueType="num">
                                      <p:cBhvr>
                                        <p:cTn id="18" dur="500"/>
                                        <p:tgtEl>
                                          <p:spTgt spid="10"/>
                                        </p:tgtEl>
                                        <p:attrNameLst>
                                          <p:attrName>ppt_h</p:attrName>
                                        </p:attrNameLst>
                                      </p:cBhvr>
                                      <p:tavLst>
                                        <p:tav tm="0">
                                          <p:val>
                                            <p:strVal val="ppt_h"/>
                                          </p:val>
                                        </p:tav>
                                        <p:tav tm="100000">
                                          <p:val>
                                            <p:fltVal val="0"/>
                                          </p:val>
                                        </p:tav>
                                      </p:tavLst>
                                    </p:anim>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500" fill="hold"/>
                                        <p:tgtEl>
                                          <p:spTgt spid="11"/>
                                        </p:tgtEl>
                                        <p:attrNameLst>
                                          <p:attrName>ppt_w</p:attrName>
                                        </p:attrNameLst>
                                      </p:cBhvr>
                                      <p:tavLst>
                                        <p:tav tm="0">
                                          <p:val>
                                            <p:fltVal val="0"/>
                                          </p:val>
                                        </p:tav>
                                        <p:tav tm="100000">
                                          <p:val>
                                            <p:strVal val="#ppt_w"/>
                                          </p:val>
                                        </p:tav>
                                      </p:tavLst>
                                    </p:anim>
                                    <p:anim calcmode="lin" valueType="num">
                                      <p:cBhvr>
                                        <p:cTn id="26" dur="500" fill="hold"/>
                                        <p:tgtEl>
                                          <p:spTgt spid="11"/>
                                        </p:tgtEl>
                                        <p:attrNameLst>
                                          <p:attrName>ppt_h</p:attrName>
                                        </p:attrNameLst>
                                      </p:cBhvr>
                                      <p:tavLst>
                                        <p:tav tm="0">
                                          <p:val>
                                            <p:fltVal val="0"/>
                                          </p:val>
                                        </p:tav>
                                        <p:tav tm="100000">
                                          <p:val>
                                            <p:strVal val="#ppt_h"/>
                                          </p:val>
                                        </p:tav>
                                      </p:tavLst>
                                    </p:anim>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xit" presetSubtype="32" fill="hold" grpId="1" nodeType="clickEffect">
                                  <p:stCondLst>
                                    <p:cond delay="0"/>
                                  </p:stCondLst>
                                  <p:childTnLst>
                                    <p:anim calcmode="lin" valueType="num">
                                      <p:cBhvr>
                                        <p:cTn id="31" dur="500"/>
                                        <p:tgtEl>
                                          <p:spTgt spid="11"/>
                                        </p:tgtEl>
                                        <p:attrNameLst>
                                          <p:attrName>ppt_w</p:attrName>
                                        </p:attrNameLst>
                                      </p:cBhvr>
                                      <p:tavLst>
                                        <p:tav tm="0">
                                          <p:val>
                                            <p:strVal val="ppt_w"/>
                                          </p:val>
                                        </p:tav>
                                        <p:tav tm="100000">
                                          <p:val>
                                            <p:fltVal val="0"/>
                                          </p:val>
                                        </p:tav>
                                      </p:tavLst>
                                    </p:anim>
                                    <p:anim calcmode="lin" valueType="num">
                                      <p:cBhvr>
                                        <p:cTn id="32" dur="500"/>
                                        <p:tgtEl>
                                          <p:spTgt spid="11"/>
                                        </p:tgtEl>
                                        <p:attrNameLst>
                                          <p:attrName>ppt_h</p:attrName>
                                        </p:attrNameLst>
                                      </p:cBhvr>
                                      <p:tavLst>
                                        <p:tav tm="0">
                                          <p:val>
                                            <p:strVal val="ppt_h"/>
                                          </p:val>
                                        </p:tav>
                                        <p:tav tm="100000">
                                          <p:val>
                                            <p:fltVal val="0"/>
                                          </p:val>
                                        </p:tav>
                                      </p:tavLst>
                                    </p:anim>
                                    <p:animEffect transition="out" filter="fade">
                                      <p:cBhvr>
                                        <p:cTn id="33" dur="500"/>
                                        <p:tgtEl>
                                          <p:spTgt spid="11"/>
                                        </p:tgtEl>
                                      </p:cBhvr>
                                    </p:animEffect>
                                    <p:set>
                                      <p:cBhvr>
                                        <p:cTn id="34" dur="1" fill="hold">
                                          <p:stCondLst>
                                            <p:cond delay="499"/>
                                          </p:stCondLst>
                                        </p:cTn>
                                        <p:tgtEl>
                                          <p:spTgt spid="1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3" presetClass="entr" presetSubtype="16"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500" fill="hold"/>
                                        <p:tgtEl>
                                          <p:spTgt spid="9"/>
                                        </p:tgtEl>
                                        <p:attrNameLst>
                                          <p:attrName>ppt_w</p:attrName>
                                        </p:attrNameLst>
                                      </p:cBhvr>
                                      <p:tavLst>
                                        <p:tav tm="0">
                                          <p:val>
                                            <p:fltVal val="0"/>
                                          </p:val>
                                        </p:tav>
                                        <p:tav tm="100000">
                                          <p:val>
                                            <p:strVal val="#ppt_w"/>
                                          </p:val>
                                        </p:tav>
                                      </p:tavLst>
                                    </p:anim>
                                    <p:anim calcmode="lin" valueType="num">
                                      <p:cBhvr>
                                        <p:cTn id="40"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53" presetClass="exit" presetSubtype="32" fill="hold" grpId="1" nodeType="clickEffect">
                                  <p:stCondLst>
                                    <p:cond delay="0"/>
                                  </p:stCondLst>
                                  <p:childTnLst>
                                    <p:anim calcmode="lin" valueType="num">
                                      <p:cBhvr>
                                        <p:cTn id="44" dur="500"/>
                                        <p:tgtEl>
                                          <p:spTgt spid="9"/>
                                        </p:tgtEl>
                                        <p:attrNameLst>
                                          <p:attrName>ppt_w</p:attrName>
                                        </p:attrNameLst>
                                      </p:cBhvr>
                                      <p:tavLst>
                                        <p:tav tm="0">
                                          <p:val>
                                            <p:strVal val="ppt_w"/>
                                          </p:val>
                                        </p:tav>
                                        <p:tav tm="100000">
                                          <p:val>
                                            <p:fltVal val="0"/>
                                          </p:val>
                                        </p:tav>
                                      </p:tavLst>
                                    </p:anim>
                                    <p:anim calcmode="lin" valueType="num">
                                      <p:cBhvr>
                                        <p:cTn id="45" dur="500"/>
                                        <p:tgtEl>
                                          <p:spTgt spid="9"/>
                                        </p:tgtEl>
                                        <p:attrNameLst>
                                          <p:attrName>ppt_h</p:attrName>
                                        </p:attrNameLst>
                                      </p:cBhvr>
                                      <p:tavLst>
                                        <p:tav tm="0">
                                          <p:val>
                                            <p:strVal val="ppt_h"/>
                                          </p:val>
                                        </p:tav>
                                        <p:tav tm="100000">
                                          <p:val>
                                            <p:fltVal val="0"/>
                                          </p:val>
                                        </p:tav>
                                      </p:tavLst>
                                    </p:anim>
                                    <p:animEffect transition="out" filter="fade">
                                      <p:cBhvr>
                                        <p:cTn id="46" dur="500"/>
                                        <p:tgtEl>
                                          <p:spTgt spid="9"/>
                                        </p:tgtEl>
                                      </p:cBhvr>
                                    </p:animEffect>
                                    <p:set>
                                      <p:cBhvr>
                                        <p:cTn id="47" dur="1" fill="hold">
                                          <p:stCondLst>
                                            <p:cond delay="499"/>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 calcmode="lin" valueType="num">
                                      <p:cBhvr>
                                        <p:cTn id="52" dur="500" fill="hold"/>
                                        <p:tgtEl>
                                          <p:spTgt spid="12"/>
                                        </p:tgtEl>
                                        <p:attrNameLst>
                                          <p:attrName>ppt_w</p:attrName>
                                        </p:attrNameLst>
                                      </p:cBhvr>
                                      <p:tavLst>
                                        <p:tav tm="0">
                                          <p:val>
                                            <p:fltVal val="0"/>
                                          </p:val>
                                        </p:tav>
                                        <p:tav tm="100000">
                                          <p:val>
                                            <p:strVal val="#ppt_w"/>
                                          </p:val>
                                        </p:tav>
                                      </p:tavLst>
                                    </p:anim>
                                    <p:anim calcmode="lin" valueType="num">
                                      <p:cBhvr>
                                        <p:cTn id="53"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53" presetClass="exit" presetSubtype="32" fill="hold" grpId="1" nodeType="clickEffect">
                                  <p:stCondLst>
                                    <p:cond delay="0"/>
                                  </p:stCondLst>
                                  <p:childTnLst>
                                    <p:anim calcmode="lin" valueType="num">
                                      <p:cBhvr>
                                        <p:cTn id="57" dur="500"/>
                                        <p:tgtEl>
                                          <p:spTgt spid="12"/>
                                        </p:tgtEl>
                                        <p:attrNameLst>
                                          <p:attrName>ppt_w</p:attrName>
                                        </p:attrNameLst>
                                      </p:cBhvr>
                                      <p:tavLst>
                                        <p:tav tm="0">
                                          <p:val>
                                            <p:strVal val="ppt_w"/>
                                          </p:val>
                                        </p:tav>
                                        <p:tav tm="100000">
                                          <p:val>
                                            <p:fltVal val="0"/>
                                          </p:val>
                                        </p:tav>
                                      </p:tavLst>
                                    </p:anim>
                                    <p:anim calcmode="lin" valueType="num">
                                      <p:cBhvr>
                                        <p:cTn id="58" dur="500"/>
                                        <p:tgtEl>
                                          <p:spTgt spid="12"/>
                                        </p:tgtEl>
                                        <p:attrNameLst>
                                          <p:attrName>ppt_h</p:attrName>
                                        </p:attrNameLst>
                                      </p:cBhvr>
                                      <p:tavLst>
                                        <p:tav tm="0">
                                          <p:val>
                                            <p:strVal val="ppt_h"/>
                                          </p:val>
                                        </p:tav>
                                        <p:tav tm="100000">
                                          <p:val>
                                            <p:fltVal val="0"/>
                                          </p:val>
                                        </p:tav>
                                      </p:tavLst>
                                    </p:anim>
                                    <p:animEffect transition="out" filter="fade">
                                      <p:cBhvr>
                                        <p:cTn id="59" dur="500"/>
                                        <p:tgtEl>
                                          <p:spTgt spid="12"/>
                                        </p:tgtEl>
                                      </p:cBhvr>
                                    </p:animEffect>
                                    <p:set>
                                      <p:cBhvr>
                                        <p:cTn id="60" dur="1" fill="hold">
                                          <p:stCondLst>
                                            <p:cond delay="499"/>
                                          </p:stCondLst>
                                        </p:cTn>
                                        <p:tgtEl>
                                          <p:spTgt spid="1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3" presetClass="entr" presetSubtype="16" fill="hold" grpId="0" nodeType="clickEffect">
                                  <p:stCondLst>
                                    <p:cond delay="0"/>
                                  </p:stCondLst>
                                  <p:childTnLst>
                                    <p:set>
                                      <p:cBhvr>
                                        <p:cTn id="64" dur="1" fill="hold">
                                          <p:stCondLst>
                                            <p:cond delay="0"/>
                                          </p:stCondLst>
                                        </p:cTn>
                                        <p:tgtEl>
                                          <p:spTgt spid="13"/>
                                        </p:tgtEl>
                                        <p:attrNameLst>
                                          <p:attrName>style.visibility</p:attrName>
                                        </p:attrNameLst>
                                      </p:cBhvr>
                                      <p:to>
                                        <p:strVal val="visible"/>
                                      </p:to>
                                    </p:set>
                                    <p:anim calcmode="lin" valueType="num">
                                      <p:cBhvr>
                                        <p:cTn id="65" dur="500" fill="hold"/>
                                        <p:tgtEl>
                                          <p:spTgt spid="13"/>
                                        </p:tgtEl>
                                        <p:attrNameLst>
                                          <p:attrName>ppt_w</p:attrName>
                                        </p:attrNameLst>
                                      </p:cBhvr>
                                      <p:tavLst>
                                        <p:tav tm="0">
                                          <p:val>
                                            <p:fltVal val="0"/>
                                          </p:val>
                                        </p:tav>
                                        <p:tav tm="100000">
                                          <p:val>
                                            <p:strVal val="#ppt_w"/>
                                          </p:val>
                                        </p:tav>
                                      </p:tavLst>
                                    </p:anim>
                                    <p:anim calcmode="lin" valueType="num">
                                      <p:cBhvr>
                                        <p:cTn id="66" dur="500" fill="hold"/>
                                        <p:tgtEl>
                                          <p:spTgt spid="13"/>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xit" presetSubtype="32" fill="hold" grpId="1" nodeType="clickEffect">
                                  <p:stCondLst>
                                    <p:cond delay="0"/>
                                  </p:stCondLst>
                                  <p:childTnLst>
                                    <p:anim calcmode="lin" valueType="num">
                                      <p:cBhvr>
                                        <p:cTn id="70" dur="500"/>
                                        <p:tgtEl>
                                          <p:spTgt spid="13"/>
                                        </p:tgtEl>
                                        <p:attrNameLst>
                                          <p:attrName>ppt_w</p:attrName>
                                        </p:attrNameLst>
                                      </p:cBhvr>
                                      <p:tavLst>
                                        <p:tav tm="0">
                                          <p:val>
                                            <p:strVal val="ppt_w"/>
                                          </p:val>
                                        </p:tav>
                                        <p:tav tm="100000">
                                          <p:val>
                                            <p:fltVal val="0"/>
                                          </p:val>
                                        </p:tav>
                                      </p:tavLst>
                                    </p:anim>
                                    <p:anim calcmode="lin" valueType="num">
                                      <p:cBhvr>
                                        <p:cTn id="71" dur="500"/>
                                        <p:tgtEl>
                                          <p:spTgt spid="13"/>
                                        </p:tgtEl>
                                        <p:attrNameLst>
                                          <p:attrName>ppt_h</p:attrName>
                                        </p:attrNameLst>
                                      </p:cBhvr>
                                      <p:tavLst>
                                        <p:tav tm="0">
                                          <p:val>
                                            <p:strVal val="ppt_h"/>
                                          </p:val>
                                        </p:tav>
                                        <p:tav tm="100000">
                                          <p:val>
                                            <p:fltVal val="0"/>
                                          </p:val>
                                        </p:tav>
                                      </p:tavLst>
                                    </p:anim>
                                    <p:animEffect transition="out" filter="fade">
                                      <p:cBhvr>
                                        <p:cTn id="72" dur="500"/>
                                        <p:tgtEl>
                                          <p:spTgt spid="13"/>
                                        </p:tgtEl>
                                      </p:cBhvr>
                                    </p:animEffect>
                                    <p:set>
                                      <p:cBhvr>
                                        <p:cTn id="73" dur="1" fill="hold">
                                          <p:stCondLst>
                                            <p:cond delay="499"/>
                                          </p:stCondLst>
                                        </p:cTn>
                                        <p:tgtEl>
                                          <p:spTgt spid="13"/>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53" presetClass="exit" presetSubtype="32" fill="hold" nodeType="clickEffect">
                                  <p:stCondLst>
                                    <p:cond delay="0"/>
                                  </p:stCondLst>
                                  <p:childTnLst>
                                    <p:anim calcmode="lin" valueType="num">
                                      <p:cBhvr>
                                        <p:cTn id="77" dur="500"/>
                                        <p:tgtEl>
                                          <p:spTgt spid="3"/>
                                        </p:tgtEl>
                                        <p:attrNameLst>
                                          <p:attrName>ppt_w</p:attrName>
                                        </p:attrNameLst>
                                      </p:cBhvr>
                                      <p:tavLst>
                                        <p:tav tm="0">
                                          <p:val>
                                            <p:strVal val="ppt_w"/>
                                          </p:val>
                                        </p:tav>
                                        <p:tav tm="100000">
                                          <p:val>
                                            <p:fltVal val="0"/>
                                          </p:val>
                                        </p:tav>
                                      </p:tavLst>
                                    </p:anim>
                                    <p:anim calcmode="lin" valueType="num">
                                      <p:cBhvr>
                                        <p:cTn id="78" dur="500"/>
                                        <p:tgtEl>
                                          <p:spTgt spid="3"/>
                                        </p:tgtEl>
                                        <p:attrNameLst>
                                          <p:attrName>ppt_h</p:attrName>
                                        </p:attrNameLst>
                                      </p:cBhvr>
                                      <p:tavLst>
                                        <p:tav tm="0">
                                          <p:val>
                                            <p:strVal val="ppt_h"/>
                                          </p:val>
                                        </p:tav>
                                        <p:tav tm="100000">
                                          <p:val>
                                            <p:fltVal val="0"/>
                                          </p:val>
                                        </p:tav>
                                      </p:tavLst>
                                    </p:anim>
                                    <p:animEffect transition="out" filter="fade">
                                      <p:cBhvr>
                                        <p:cTn id="79" dur="500"/>
                                        <p:tgtEl>
                                          <p:spTgt spid="3"/>
                                        </p:tgtEl>
                                      </p:cBhvr>
                                    </p:animEffect>
                                    <p:set>
                                      <p:cBhvr>
                                        <p:cTn id="80" dur="1" fill="hold">
                                          <p:stCondLst>
                                            <p:cond delay="499"/>
                                          </p:stCondLst>
                                        </p:cTn>
                                        <p:tgtEl>
                                          <p:spTgt spid="3"/>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nodeType="click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p:cTn id="85" dur="500" fill="hold"/>
                                        <p:tgtEl>
                                          <p:spTgt spid="4"/>
                                        </p:tgtEl>
                                        <p:attrNameLst>
                                          <p:attrName>ppt_w</p:attrName>
                                        </p:attrNameLst>
                                      </p:cBhvr>
                                      <p:tavLst>
                                        <p:tav tm="0">
                                          <p:val>
                                            <p:fltVal val="0"/>
                                          </p:val>
                                        </p:tav>
                                        <p:tav tm="100000">
                                          <p:val>
                                            <p:strVal val="#ppt_w"/>
                                          </p:val>
                                        </p:tav>
                                      </p:tavLst>
                                    </p:anim>
                                    <p:anim calcmode="lin" valueType="num">
                                      <p:cBhvr>
                                        <p:cTn id="86" dur="500" fill="hold"/>
                                        <p:tgtEl>
                                          <p:spTgt spid="4"/>
                                        </p:tgtEl>
                                        <p:attrNameLst>
                                          <p:attrName>ppt_h</p:attrName>
                                        </p:attrNameLst>
                                      </p:cBhvr>
                                      <p:tavLst>
                                        <p:tav tm="0">
                                          <p:val>
                                            <p:fltVal val="0"/>
                                          </p:val>
                                        </p:tav>
                                        <p:tav tm="100000">
                                          <p:val>
                                            <p:strVal val="#ppt_h"/>
                                          </p:val>
                                        </p:tav>
                                      </p:tavLst>
                                    </p:anim>
                                    <p:animEffect transition="in" filter="fade">
                                      <p:cBhvr>
                                        <p:cTn id="87" dur="500"/>
                                        <p:tgtEl>
                                          <p:spTgt spid="4"/>
                                        </p:tgtEl>
                                      </p:cBhvr>
                                    </p:animEffect>
                                  </p:childTnLst>
                                </p:cTn>
                              </p:par>
                            </p:childTnLst>
                          </p:cTn>
                        </p:par>
                      </p:childTnLst>
                    </p:cTn>
                  </p:par>
                  <p:par>
                    <p:cTn id="88" fill="hold">
                      <p:stCondLst>
                        <p:cond delay="indefinite"/>
                      </p:stCondLst>
                      <p:childTnLst>
                        <p:par>
                          <p:cTn id="89" fill="hold">
                            <p:stCondLst>
                              <p:cond delay="0"/>
                            </p:stCondLst>
                            <p:childTnLst>
                              <p:par>
                                <p:cTn id="90" presetID="53" presetClass="exit" presetSubtype="32" fill="hold" nodeType="clickEffect">
                                  <p:stCondLst>
                                    <p:cond delay="0"/>
                                  </p:stCondLst>
                                  <p:childTnLst>
                                    <p:anim calcmode="lin" valueType="num">
                                      <p:cBhvr>
                                        <p:cTn id="91" dur="500"/>
                                        <p:tgtEl>
                                          <p:spTgt spid="4"/>
                                        </p:tgtEl>
                                        <p:attrNameLst>
                                          <p:attrName>ppt_w</p:attrName>
                                        </p:attrNameLst>
                                      </p:cBhvr>
                                      <p:tavLst>
                                        <p:tav tm="0">
                                          <p:val>
                                            <p:strVal val="ppt_w"/>
                                          </p:val>
                                        </p:tav>
                                        <p:tav tm="100000">
                                          <p:val>
                                            <p:fltVal val="0"/>
                                          </p:val>
                                        </p:tav>
                                      </p:tavLst>
                                    </p:anim>
                                    <p:anim calcmode="lin" valueType="num">
                                      <p:cBhvr>
                                        <p:cTn id="92" dur="500"/>
                                        <p:tgtEl>
                                          <p:spTgt spid="4"/>
                                        </p:tgtEl>
                                        <p:attrNameLst>
                                          <p:attrName>ppt_h</p:attrName>
                                        </p:attrNameLst>
                                      </p:cBhvr>
                                      <p:tavLst>
                                        <p:tav tm="0">
                                          <p:val>
                                            <p:strVal val="ppt_h"/>
                                          </p:val>
                                        </p:tav>
                                        <p:tav tm="100000">
                                          <p:val>
                                            <p:fltVal val="0"/>
                                          </p:val>
                                        </p:tav>
                                      </p:tavLst>
                                    </p:anim>
                                    <p:animEffect transition="out" filter="fade">
                                      <p:cBhvr>
                                        <p:cTn id="93" dur="500"/>
                                        <p:tgtEl>
                                          <p:spTgt spid="4"/>
                                        </p:tgtEl>
                                      </p:cBhvr>
                                    </p:animEffect>
                                    <p:set>
                                      <p:cBhvr>
                                        <p:cTn id="9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6952801" cy="3416320"/>
          </a:xfrm>
          <a:prstGeom prst="rect">
            <a:avLst/>
          </a:prstGeom>
          <a:noFill/>
        </p:spPr>
        <p:txBody>
          <a:bodyPr wrap="none" rtlCol="0">
            <a:spAutoFit/>
          </a:bodyPr>
          <a:lstStyle/>
          <a:p>
            <a:r>
              <a:rPr lang="en-US" dirty="0" smtClean="0"/>
              <a:t>Experiment 1 – SDR-Based Radiometer Verification and Calibration</a:t>
            </a:r>
          </a:p>
          <a:p>
            <a:r>
              <a:rPr lang="en-US" dirty="0" smtClean="0"/>
              <a:t>Setup</a:t>
            </a:r>
          </a:p>
          <a:p>
            <a:endParaRPr lang="en-US" dirty="0"/>
          </a:p>
          <a:p>
            <a:pPr marL="342900" indent="-342900">
              <a:buFont typeface="+mj-lt"/>
              <a:buAutoNum type="arabicPeriod"/>
            </a:pPr>
            <a:r>
              <a:rPr lang="en-US" dirty="0" smtClean="0"/>
              <a:t>N200 SDR</a:t>
            </a:r>
          </a:p>
          <a:p>
            <a:pPr marL="342900" indent="-342900">
              <a:buFont typeface="+mj-lt"/>
              <a:buAutoNum type="arabicPeriod"/>
            </a:pPr>
            <a:r>
              <a:rPr lang="en-US" dirty="0" smtClean="0"/>
              <a:t>ADL5902 - Square-law detector</a:t>
            </a:r>
          </a:p>
          <a:p>
            <a:pPr marL="342900" indent="-342900">
              <a:buFont typeface="+mj-lt"/>
              <a:buAutoNum type="arabicPeriod"/>
            </a:pPr>
            <a:r>
              <a:rPr lang="en-US" dirty="0" smtClean="0"/>
              <a:t>Power Divider</a:t>
            </a:r>
          </a:p>
          <a:p>
            <a:pPr marL="342900" indent="-342900">
              <a:buFont typeface="+mj-lt"/>
              <a:buAutoNum type="arabicPeriod"/>
            </a:pPr>
            <a:r>
              <a:rPr lang="en-US" dirty="0" smtClean="0"/>
              <a:t>Traditional Radiometer RF Front End</a:t>
            </a:r>
          </a:p>
          <a:p>
            <a:pPr marL="342900" indent="-342900">
              <a:buFont typeface="+mj-lt"/>
              <a:buAutoNum type="arabicPeriod"/>
            </a:pPr>
            <a:r>
              <a:rPr lang="en-US" dirty="0" smtClean="0"/>
              <a:t>Matched Load</a:t>
            </a:r>
          </a:p>
          <a:p>
            <a:pPr marL="342900" indent="-342900">
              <a:buFont typeface="+mj-lt"/>
              <a:buAutoNum type="arabicPeriod"/>
            </a:pPr>
            <a:endParaRPr lang="en-US" dirty="0" smtClean="0"/>
          </a:p>
          <a:p>
            <a:r>
              <a:rPr lang="en-US" dirty="0" smtClean="0"/>
              <a:t>Data Collection</a:t>
            </a:r>
          </a:p>
          <a:p>
            <a:pPr marL="285750" indent="-285750">
              <a:buFont typeface="Arial" charset="0"/>
              <a:buChar char="•"/>
            </a:pPr>
            <a:r>
              <a:rPr lang="en-US" dirty="0" err="1" smtClean="0"/>
              <a:t>GNURadio</a:t>
            </a:r>
            <a:endParaRPr lang="en-US" dirty="0" smtClean="0"/>
          </a:p>
          <a:p>
            <a:pPr marL="285750" indent="-285750">
              <a:buFont typeface="Arial" charset="0"/>
              <a:buChar char="•"/>
            </a:pPr>
            <a:r>
              <a:rPr lang="en-US" dirty="0" err="1" smtClean="0"/>
              <a:t>Labview</a:t>
            </a:r>
            <a:r>
              <a:rPr lang="en-US" dirty="0" smtClean="0"/>
              <a:t> with ADC</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07903" y="1356262"/>
            <a:ext cx="2944836" cy="2208627"/>
          </a:xfrm>
          <a:prstGeom prst="rect">
            <a:avLst/>
          </a:prstGeom>
        </p:spPr>
      </p:pic>
      <p:sp>
        <p:nvSpPr>
          <p:cNvPr id="3" name="Oval 2"/>
          <p:cNvSpPr/>
          <p:nvPr/>
        </p:nvSpPr>
        <p:spPr>
          <a:xfrm>
            <a:off x="6096282" y="1983545"/>
            <a:ext cx="1556543" cy="1181686"/>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258856" y="3662794"/>
            <a:ext cx="3740886" cy="1274965"/>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366709" y="4945494"/>
            <a:ext cx="3740886" cy="1274965"/>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71648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xit" presetSubtype="32" fill="hold" grpId="1" nodeType="click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0112 0.00023 L -0.33204 0.13426 " pathEditMode="relative" rAng="0" ptsTypes="AA">
                                      <p:cBhvr>
                                        <p:cTn id="18" dur="2000" fill="hold"/>
                                        <p:tgtEl>
                                          <p:spTgt spid="10"/>
                                        </p:tgtEl>
                                        <p:attrNameLst>
                                          <p:attrName>ppt_x</p:attrName>
                                          <p:attrName>ppt_y</p:attrName>
                                        </p:attrNameLst>
                                      </p:cBhvr>
                                      <p:rCtr x="-16042" y="6690"/>
                                    </p:animMotion>
                                  </p:childTnLst>
                                </p:cTn>
                              </p:par>
                              <p:par>
                                <p:cTn id="19" presetID="6" presetClass="emph" presetSubtype="0" fill="hold" nodeType="withEffect">
                                  <p:stCondLst>
                                    <p:cond delay="0"/>
                                  </p:stCondLst>
                                  <p:childTnLst>
                                    <p:animScale>
                                      <p:cBhvr>
                                        <p:cTn id="20" dur="2000" fill="hold"/>
                                        <p:tgtEl>
                                          <p:spTgt spid="10"/>
                                        </p:tgtEl>
                                      </p:cBhvr>
                                      <p:by x="225000" y="225000"/>
                                    </p:animScale>
                                  </p:childTnLst>
                                </p:cTn>
                              </p:par>
                            </p:childTnLst>
                          </p:cTn>
                        </p:par>
                      </p:childTnLst>
                    </p:cTn>
                  </p:par>
                  <p:par>
                    <p:cTn id="21" fill="hold">
                      <p:stCondLst>
                        <p:cond delay="indefinite"/>
                      </p:stCondLst>
                      <p:childTnLst>
                        <p:par>
                          <p:cTn id="22" fill="hold">
                            <p:stCondLst>
                              <p:cond delay="0"/>
                            </p:stCondLst>
                            <p:childTnLst>
                              <p:par>
                                <p:cTn id="23" presetID="23" presetClass="exit" presetSubtype="32" fill="hold" nodeType="clickEffect">
                                  <p:stCondLst>
                                    <p:cond delay="0"/>
                                  </p:stCondLst>
                                  <p:childTnLst>
                                    <p:anim calcmode="lin" valueType="num">
                                      <p:cBhvr>
                                        <p:cTn id="24" dur="500"/>
                                        <p:tgtEl>
                                          <p:spTgt spid="10"/>
                                        </p:tgtEl>
                                        <p:attrNameLst>
                                          <p:attrName>ppt_w</p:attrName>
                                        </p:attrNameLst>
                                      </p:cBhvr>
                                      <p:tavLst>
                                        <p:tav tm="0">
                                          <p:val>
                                            <p:strVal val="ppt_w"/>
                                          </p:val>
                                        </p:tav>
                                        <p:tav tm="100000">
                                          <p:val>
                                            <p:fltVal val="0"/>
                                          </p:val>
                                        </p:tav>
                                      </p:tavLst>
                                    </p:anim>
                                    <p:anim calcmode="lin" valueType="num">
                                      <p:cBhvr>
                                        <p:cTn id="25" dur="500"/>
                                        <p:tgtEl>
                                          <p:spTgt spid="10"/>
                                        </p:tgtEl>
                                        <p:attrNameLst>
                                          <p:attrName>ppt_h</p:attrName>
                                        </p:attrNameLst>
                                      </p:cBhvr>
                                      <p:tavLst>
                                        <p:tav tm="0">
                                          <p:val>
                                            <p:strVal val="ppt_h"/>
                                          </p:val>
                                        </p:tav>
                                        <p:tav tm="100000">
                                          <p:val>
                                            <p:fltVal val="0"/>
                                          </p:val>
                                        </p:tav>
                                      </p:tavLst>
                                    </p:anim>
                                    <p:set>
                                      <p:cBhvr>
                                        <p:cTn id="26" dur="1" fill="hold">
                                          <p:stCondLst>
                                            <p:cond delay="499"/>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xit" presetSubtype="32" fill="hold" grpId="1" nodeType="clickEffect">
                                  <p:stCondLst>
                                    <p:cond delay="0"/>
                                  </p:stCondLst>
                                  <p:childTnLst>
                                    <p:anim calcmode="lin" valueType="num">
                                      <p:cBhvr>
                                        <p:cTn id="37" dur="500"/>
                                        <p:tgtEl>
                                          <p:spTgt spid="8"/>
                                        </p:tgtEl>
                                        <p:attrNameLst>
                                          <p:attrName>ppt_w</p:attrName>
                                        </p:attrNameLst>
                                      </p:cBhvr>
                                      <p:tavLst>
                                        <p:tav tm="0">
                                          <p:val>
                                            <p:strVal val="ppt_w"/>
                                          </p:val>
                                        </p:tav>
                                        <p:tav tm="100000">
                                          <p:val>
                                            <p:fltVal val="0"/>
                                          </p:val>
                                        </p:tav>
                                      </p:tavLst>
                                    </p:anim>
                                    <p:anim calcmode="lin" valueType="num">
                                      <p:cBhvr>
                                        <p:cTn id="38" dur="500"/>
                                        <p:tgtEl>
                                          <p:spTgt spid="8"/>
                                        </p:tgtEl>
                                        <p:attrNameLst>
                                          <p:attrName>ppt_h</p:attrName>
                                        </p:attrNameLst>
                                      </p:cBhvr>
                                      <p:tavLst>
                                        <p:tav tm="0">
                                          <p:val>
                                            <p:strVal val="ppt_h"/>
                                          </p:val>
                                        </p:tav>
                                        <p:tav tm="100000">
                                          <p:val>
                                            <p:fltVal val="0"/>
                                          </p:val>
                                        </p:tav>
                                      </p:tavLst>
                                    </p:anim>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xit" presetSubtype="32" fill="hold" grpId="1" nodeType="clickEffect">
                                  <p:stCondLst>
                                    <p:cond delay="0"/>
                                  </p:stCondLst>
                                  <p:childTnLst>
                                    <p:anim calcmode="lin" valueType="num">
                                      <p:cBhvr>
                                        <p:cTn id="51" dur="500"/>
                                        <p:tgtEl>
                                          <p:spTgt spid="11"/>
                                        </p:tgtEl>
                                        <p:attrNameLst>
                                          <p:attrName>ppt_w</p:attrName>
                                        </p:attrNameLst>
                                      </p:cBhvr>
                                      <p:tavLst>
                                        <p:tav tm="0">
                                          <p:val>
                                            <p:strVal val="ppt_w"/>
                                          </p:val>
                                        </p:tav>
                                        <p:tav tm="100000">
                                          <p:val>
                                            <p:fltVal val="0"/>
                                          </p:val>
                                        </p:tav>
                                      </p:tavLst>
                                    </p:anim>
                                    <p:anim calcmode="lin" valueType="num">
                                      <p:cBhvr>
                                        <p:cTn id="52" dur="500"/>
                                        <p:tgtEl>
                                          <p:spTgt spid="11"/>
                                        </p:tgtEl>
                                        <p:attrNameLst>
                                          <p:attrName>ppt_h</p:attrName>
                                        </p:attrNameLst>
                                      </p:cBhvr>
                                      <p:tavLst>
                                        <p:tav tm="0">
                                          <p:val>
                                            <p:strVal val="ppt_h"/>
                                          </p:val>
                                        </p:tav>
                                        <p:tav tm="100000">
                                          <p:val>
                                            <p:fltVal val="0"/>
                                          </p:val>
                                        </p:tav>
                                      </p:tavLst>
                                    </p:anim>
                                    <p:animEffect transition="out" filter="fade">
                                      <p:cBhvr>
                                        <p:cTn id="53" dur="500"/>
                                        <p:tgtEl>
                                          <p:spTgt spid="11"/>
                                        </p:tgtEl>
                                      </p:cBhvr>
                                    </p:animEffect>
                                    <p:set>
                                      <p:cBhvr>
                                        <p:cTn id="54"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11" grpId="0" animBg="1"/>
      <p:bldP spid="1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1508" y="2342191"/>
            <a:ext cx="9197666" cy="39418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515" y="2581866"/>
            <a:ext cx="8064179" cy="3456077"/>
          </a:xfrm>
          <a:prstGeom prst="rect">
            <a:avLst/>
          </a:prstGeom>
        </p:spPr>
      </p:pic>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904686"/>
            <a:ext cx="10729180" cy="1477328"/>
          </a:xfrm>
          <a:prstGeom prst="rect">
            <a:avLst/>
          </a:prstGeom>
          <a:noFill/>
        </p:spPr>
        <p:txBody>
          <a:bodyPr wrap="square" rtlCol="0">
            <a:spAutoFit/>
          </a:bodyPr>
          <a:lstStyle/>
          <a:p>
            <a:r>
              <a:rPr lang="en-US" dirty="0"/>
              <a:t>Experiment 1 – SDR-Based Radiometer Verification and Calibration</a:t>
            </a:r>
          </a:p>
          <a:p>
            <a:r>
              <a:rPr lang="en-US" dirty="0" smtClean="0"/>
              <a:t>Results</a:t>
            </a:r>
          </a:p>
          <a:p>
            <a:endParaRPr lang="en-US" dirty="0"/>
          </a:p>
          <a:p>
            <a:r>
              <a:rPr lang="en-US" dirty="0" smtClean="0"/>
              <a:t>Successfully calibrated both the square-law detector and the SDR-Based </a:t>
            </a:r>
            <a:r>
              <a:rPr lang="en-US" dirty="0" smtClean="0"/>
              <a:t>Radiometer.  The square-law and SDR-Based Radiometer agree within 1.5 Kelvin</a:t>
            </a:r>
            <a:endParaRPr lang="en-US" dirty="0"/>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5902" y="2585329"/>
            <a:ext cx="8056098" cy="3452614"/>
          </a:xfrm>
          <a:prstGeom prst="rect">
            <a:avLst/>
          </a:prstGeom>
        </p:spPr>
      </p:pic>
      <p:sp>
        <p:nvSpPr>
          <p:cNvPr id="3" name="TextBox 2"/>
          <p:cNvSpPr txBox="1"/>
          <p:nvPr/>
        </p:nvSpPr>
        <p:spPr>
          <a:xfrm>
            <a:off x="3536794" y="5976330"/>
            <a:ext cx="2265620" cy="369332"/>
          </a:xfrm>
          <a:prstGeom prst="rect">
            <a:avLst/>
          </a:prstGeom>
          <a:noFill/>
        </p:spPr>
        <p:txBody>
          <a:bodyPr wrap="none" rtlCol="0">
            <a:spAutoFit/>
          </a:bodyPr>
          <a:lstStyle/>
          <a:p>
            <a:r>
              <a:rPr lang="en-US" dirty="0" smtClean="0"/>
              <a:t>Square-law Detector</a:t>
            </a:r>
            <a:endParaRPr lang="en-US" dirty="0"/>
          </a:p>
        </p:txBody>
      </p:sp>
      <p:sp>
        <p:nvSpPr>
          <p:cNvPr id="4" name="TextBox 3"/>
          <p:cNvSpPr txBox="1"/>
          <p:nvPr/>
        </p:nvSpPr>
        <p:spPr>
          <a:xfrm>
            <a:off x="5722269" y="6102845"/>
            <a:ext cx="2536144" cy="369332"/>
          </a:xfrm>
          <a:prstGeom prst="rect">
            <a:avLst/>
          </a:prstGeom>
          <a:noFill/>
        </p:spPr>
        <p:txBody>
          <a:bodyPr wrap="none" rtlCol="0">
            <a:spAutoFit/>
          </a:bodyPr>
          <a:lstStyle/>
          <a:p>
            <a:r>
              <a:rPr lang="en-US" dirty="0" smtClean="0"/>
              <a:t>SDR-Based Radiometer</a:t>
            </a:r>
            <a:endParaRPr lang="en-US" dirty="0"/>
          </a:p>
        </p:txBody>
      </p:sp>
      <p:sp>
        <p:nvSpPr>
          <p:cNvPr id="8" name="TextBox 7"/>
          <p:cNvSpPr txBox="1"/>
          <p:nvPr/>
        </p:nvSpPr>
        <p:spPr>
          <a:xfrm>
            <a:off x="6064594" y="5945523"/>
            <a:ext cx="4198714" cy="369332"/>
          </a:xfrm>
          <a:prstGeom prst="rect">
            <a:avLst/>
          </a:prstGeom>
          <a:noFill/>
        </p:spPr>
        <p:txBody>
          <a:bodyPr wrap="none" rtlCol="0">
            <a:spAutoFit/>
          </a:bodyPr>
          <a:lstStyle/>
          <a:p>
            <a:r>
              <a:rPr lang="en-US" dirty="0" smtClean="0"/>
              <a:t>Square-law and SDR-Based Radiometer</a:t>
            </a:r>
            <a:endParaRPr lang="en-US" dirty="0"/>
          </a:p>
        </p:txBody>
      </p:sp>
    </p:spTree>
    <p:extLst>
      <p:ext uri="{BB962C8B-B14F-4D97-AF65-F5344CB8AC3E}">
        <p14:creationId xmlns:p14="http://schemas.microsoft.com/office/powerpoint/2010/main" val="15914511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xit" presetSubtype="32" fill="hold" nodeType="clickEffect">
                                  <p:stCondLst>
                                    <p:cond delay="0"/>
                                  </p:stCondLst>
                                  <p:childTnLst>
                                    <p:anim calcmode="lin" valueType="num">
                                      <p:cBhvr>
                                        <p:cTn id="18" dur="500"/>
                                        <p:tgtEl>
                                          <p:spTgt spid="6"/>
                                        </p:tgtEl>
                                        <p:attrNameLst>
                                          <p:attrName>ppt_w</p:attrName>
                                        </p:attrNameLst>
                                      </p:cBhvr>
                                      <p:tavLst>
                                        <p:tav tm="0">
                                          <p:val>
                                            <p:strVal val="ppt_w"/>
                                          </p:val>
                                        </p:tav>
                                        <p:tav tm="100000">
                                          <p:val>
                                            <p:fltVal val="0"/>
                                          </p:val>
                                        </p:tav>
                                      </p:tavLst>
                                    </p:anim>
                                    <p:anim calcmode="lin" valueType="num">
                                      <p:cBhvr>
                                        <p:cTn id="19" dur="500"/>
                                        <p:tgtEl>
                                          <p:spTgt spid="6"/>
                                        </p:tgtEl>
                                        <p:attrNameLst>
                                          <p:attrName>ppt_h</p:attrName>
                                        </p:attrNameLst>
                                      </p:cBhvr>
                                      <p:tavLst>
                                        <p:tav tm="0">
                                          <p:val>
                                            <p:strVal val="ppt_h"/>
                                          </p:val>
                                        </p:tav>
                                        <p:tav tm="100000">
                                          <p:val>
                                            <p:fltVal val="0"/>
                                          </p:val>
                                        </p:tav>
                                      </p:tavLst>
                                    </p:anim>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par>
                                <p:cTn id="22" presetID="53" presetClass="exit" presetSubtype="32" fill="hold" grpId="1" nodeType="withEffect">
                                  <p:stCondLst>
                                    <p:cond delay="0"/>
                                  </p:stCondLst>
                                  <p:childTnLst>
                                    <p:anim calcmode="lin" valueType="num">
                                      <p:cBhvr>
                                        <p:cTn id="23" dur="500"/>
                                        <p:tgtEl>
                                          <p:spTgt spid="3"/>
                                        </p:tgtEl>
                                        <p:attrNameLst>
                                          <p:attrName>ppt_w</p:attrName>
                                        </p:attrNameLst>
                                      </p:cBhvr>
                                      <p:tavLst>
                                        <p:tav tm="0">
                                          <p:val>
                                            <p:strVal val="ppt_w"/>
                                          </p:val>
                                        </p:tav>
                                        <p:tav tm="100000">
                                          <p:val>
                                            <p:fltVal val="0"/>
                                          </p:val>
                                        </p:tav>
                                      </p:tavLst>
                                    </p:anim>
                                    <p:anim calcmode="lin" valueType="num">
                                      <p:cBhvr>
                                        <p:cTn id="24" dur="500"/>
                                        <p:tgtEl>
                                          <p:spTgt spid="3"/>
                                        </p:tgtEl>
                                        <p:attrNameLst>
                                          <p:attrName>ppt_h</p:attrName>
                                        </p:attrNameLst>
                                      </p:cBhvr>
                                      <p:tavLst>
                                        <p:tav tm="0">
                                          <p:val>
                                            <p:strVal val="ppt_h"/>
                                          </p:val>
                                        </p:tav>
                                        <p:tav tm="100000">
                                          <p:val>
                                            <p:fltVal val="0"/>
                                          </p:val>
                                        </p:tav>
                                      </p:tavLst>
                                    </p:anim>
                                    <p:animEffect transition="out" filter="fade">
                                      <p:cBhvr>
                                        <p:cTn id="25" dur="500"/>
                                        <p:tgtEl>
                                          <p:spTgt spid="3"/>
                                        </p:tgtEl>
                                      </p:cBhvr>
                                    </p:animEffect>
                                    <p:set>
                                      <p:cBhvr>
                                        <p:cTn id="26" dur="1" fill="hold">
                                          <p:stCondLst>
                                            <p:cond delay="499"/>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childTnLst>
                                </p:cTn>
                              </p:par>
                              <p:par>
                                <p:cTn id="33" presetID="53" presetClass="entr" presetSubtype="16"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nodeType="clickEffect">
                                  <p:stCondLst>
                                    <p:cond delay="0"/>
                                  </p:stCondLst>
                                  <p:childTnLst>
                                    <p:anim calcmode="lin" valueType="num">
                                      <p:cBhvr>
                                        <p:cTn id="41" dur="500"/>
                                        <p:tgtEl>
                                          <p:spTgt spid="9"/>
                                        </p:tgtEl>
                                        <p:attrNameLst>
                                          <p:attrName>ppt_w</p:attrName>
                                        </p:attrNameLst>
                                      </p:cBhvr>
                                      <p:tavLst>
                                        <p:tav tm="0">
                                          <p:val>
                                            <p:strVal val="ppt_w"/>
                                          </p:val>
                                        </p:tav>
                                        <p:tav tm="100000">
                                          <p:val>
                                            <p:fltVal val="0"/>
                                          </p:val>
                                        </p:tav>
                                      </p:tavLst>
                                    </p:anim>
                                    <p:anim calcmode="lin" valueType="num">
                                      <p:cBhvr>
                                        <p:cTn id="42" dur="500"/>
                                        <p:tgtEl>
                                          <p:spTgt spid="9"/>
                                        </p:tgtEl>
                                        <p:attrNameLst>
                                          <p:attrName>ppt_h</p:attrName>
                                        </p:attrNameLst>
                                      </p:cBhvr>
                                      <p:tavLst>
                                        <p:tav tm="0">
                                          <p:val>
                                            <p:strVal val="ppt_h"/>
                                          </p:val>
                                        </p:tav>
                                        <p:tav tm="100000">
                                          <p:val>
                                            <p:fltVal val="0"/>
                                          </p:val>
                                        </p:tav>
                                      </p:tavLst>
                                    </p:anim>
                                    <p:animEffect transition="out" filter="fade">
                                      <p:cBhvr>
                                        <p:cTn id="43" dur="500"/>
                                        <p:tgtEl>
                                          <p:spTgt spid="9"/>
                                        </p:tgtEl>
                                      </p:cBhvr>
                                    </p:animEffect>
                                    <p:set>
                                      <p:cBhvr>
                                        <p:cTn id="44" dur="1" fill="hold">
                                          <p:stCondLst>
                                            <p:cond delay="499"/>
                                          </p:stCondLst>
                                        </p:cTn>
                                        <p:tgtEl>
                                          <p:spTgt spid="9"/>
                                        </p:tgtEl>
                                        <p:attrNameLst>
                                          <p:attrName>style.visibility</p:attrName>
                                        </p:attrNameLst>
                                      </p:cBhvr>
                                      <p:to>
                                        <p:strVal val="hidden"/>
                                      </p:to>
                                    </p:set>
                                  </p:childTnLst>
                                </p:cTn>
                              </p:par>
                              <p:par>
                                <p:cTn id="45" presetID="53" presetClass="exit" presetSubtype="32" fill="hold" grpId="1" nodeType="withEffect">
                                  <p:stCondLst>
                                    <p:cond delay="0"/>
                                  </p:stCondLst>
                                  <p:childTnLst>
                                    <p:anim calcmode="lin" valueType="num">
                                      <p:cBhvr>
                                        <p:cTn id="46" dur="500"/>
                                        <p:tgtEl>
                                          <p:spTgt spid="4"/>
                                        </p:tgtEl>
                                        <p:attrNameLst>
                                          <p:attrName>ppt_w</p:attrName>
                                        </p:attrNameLst>
                                      </p:cBhvr>
                                      <p:tavLst>
                                        <p:tav tm="0">
                                          <p:val>
                                            <p:strVal val="ppt_w"/>
                                          </p:val>
                                        </p:tav>
                                        <p:tav tm="100000">
                                          <p:val>
                                            <p:fltVal val="0"/>
                                          </p:val>
                                        </p:tav>
                                      </p:tavLst>
                                    </p:anim>
                                    <p:anim calcmode="lin" valueType="num">
                                      <p:cBhvr>
                                        <p:cTn id="47" dur="500"/>
                                        <p:tgtEl>
                                          <p:spTgt spid="4"/>
                                        </p:tgtEl>
                                        <p:attrNameLst>
                                          <p:attrName>ppt_h</p:attrName>
                                        </p:attrNameLst>
                                      </p:cBhvr>
                                      <p:tavLst>
                                        <p:tav tm="0">
                                          <p:val>
                                            <p:strVal val="ppt_h"/>
                                          </p:val>
                                        </p:tav>
                                        <p:tav tm="100000">
                                          <p:val>
                                            <p:fltVal val="0"/>
                                          </p:val>
                                        </p:tav>
                                      </p:tavLst>
                                    </p:anim>
                                    <p:animEffect transition="out" filter="fade">
                                      <p:cBhvr>
                                        <p:cTn id="48" dur="500"/>
                                        <p:tgtEl>
                                          <p:spTgt spid="4"/>
                                        </p:tgtEl>
                                      </p:cBhvr>
                                    </p:animEffect>
                                    <p:set>
                                      <p:cBhvr>
                                        <p:cTn id="49" dur="1" fill="hold">
                                          <p:stCondLst>
                                            <p:cond delay="499"/>
                                          </p:stCondLst>
                                        </p:cTn>
                                        <p:tgtEl>
                                          <p:spTgt spid="4"/>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childTnLst>
                                </p:cTn>
                              </p:par>
                              <p:par>
                                <p:cTn id="56" presetID="53" presetClass="entr" presetSubtype="16" fill="hold" grpId="0" nodeType="with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p:cTn id="58" dur="500" fill="hold"/>
                                        <p:tgtEl>
                                          <p:spTgt spid="8"/>
                                        </p:tgtEl>
                                        <p:attrNameLst>
                                          <p:attrName>ppt_w</p:attrName>
                                        </p:attrNameLst>
                                      </p:cBhvr>
                                      <p:tavLst>
                                        <p:tav tm="0">
                                          <p:val>
                                            <p:fltVal val="0"/>
                                          </p:val>
                                        </p:tav>
                                        <p:tav tm="100000">
                                          <p:val>
                                            <p:strVal val="#ppt_w"/>
                                          </p:val>
                                        </p:tav>
                                      </p:tavLst>
                                    </p:anim>
                                    <p:anim calcmode="lin" valueType="num">
                                      <p:cBhvr>
                                        <p:cTn id="59" dur="500" fill="hold"/>
                                        <p:tgtEl>
                                          <p:spTgt spid="8"/>
                                        </p:tgtEl>
                                        <p:attrNameLst>
                                          <p:attrName>ppt_h</p:attrName>
                                        </p:attrNameLst>
                                      </p:cBhvr>
                                      <p:tavLst>
                                        <p:tav tm="0">
                                          <p:val>
                                            <p:fltVal val="0"/>
                                          </p:val>
                                        </p:tav>
                                        <p:tav tm="100000">
                                          <p:val>
                                            <p:strVal val="#ppt_h"/>
                                          </p:val>
                                        </p:tav>
                                      </p:tavLst>
                                    </p:anim>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53" presetClass="exit" presetSubtype="32" fill="hold" nodeType="clickEffect">
                                  <p:stCondLst>
                                    <p:cond delay="0"/>
                                  </p:stCondLst>
                                  <p:childTnLst>
                                    <p:anim calcmode="lin" valueType="num">
                                      <p:cBhvr>
                                        <p:cTn id="64" dur="500"/>
                                        <p:tgtEl>
                                          <p:spTgt spid="10"/>
                                        </p:tgtEl>
                                        <p:attrNameLst>
                                          <p:attrName>ppt_w</p:attrName>
                                        </p:attrNameLst>
                                      </p:cBhvr>
                                      <p:tavLst>
                                        <p:tav tm="0">
                                          <p:val>
                                            <p:strVal val="ppt_w"/>
                                          </p:val>
                                        </p:tav>
                                        <p:tav tm="100000">
                                          <p:val>
                                            <p:fltVal val="0"/>
                                          </p:val>
                                        </p:tav>
                                      </p:tavLst>
                                    </p:anim>
                                    <p:anim calcmode="lin" valueType="num">
                                      <p:cBhvr>
                                        <p:cTn id="65" dur="500"/>
                                        <p:tgtEl>
                                          <p:spTgt spid="10"/>
                                        </p:tgtEl>
                                        <p:attrNameLst>
                                          <p:attrName>ppt_h</p:attrName>
                                        </p:attrNameLst>
                                      </p:cBhvr>
                                      <p:tavLst>
                                        <p:tav tm="0">
                                          <p:val>
                                            <p:strVal val="ppt_h"/>
                                          </p:val>
                                        </p:tav>
                                        <p:tav tm="100000">
                                          <p:val>
                                            <p:fltVal val="0"/>
                                          </p:val>
                                        </p:tav>
                                      </p:tavLst>
                                    </p:anim>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par>
                                <p:cTn id="68" presetID="53" presetClass="exit" presetSubtype="32" fill="hold" grpId="1" nodeType="withEffect">
                                  <p:stCondLst>
                                    <p:cond delay="0"/>
                                  </p:stCondLst>
                                  <p:childTnLst>
                                    <p:anim calcmode="lin" valueType="num">
                                      <p:cBhvr>
                                        <p:cTn id="69" dur="500"/>
                                        <p:tgtEl>
                                          <p:spTgt spid="8"/>
                                        </p:tgtEl>
                                        <p:attrNameLst>
                                          <p:attrName>ppt_w</p:attrName>
                                        </p:attrNameLst>
                                      </p:cBhvr>
                                      <p:tavLst>
                                        <p:tav tm="0">
                                          <p:val>
                                            <p:strVal val="ppt_w"/>
                                          </p:val>
                                        </p:tav>
                                        <p:tav tm="100000">
                                          <p:val>
                                            <p:fltVal val="0"/>
                                          </p:val>
                                        </p:tav>
                                      </p:tavLst>
                                    </p:anim>
                                    <p:anim calcmode="lin" valueType="num">
                                      <p:cBhvr>
                                        <p:cTn id="70" dur="500"/>
                                        <p:tgtEl>
                                          <p:spTgt spid="8"/>
                                        </p:tgtEl>
                                        <p:attrNameLst>
                                          <p:attrName>ppt_h</p:attrName>
                                        </p:attrNameLst>
                                      </p:cBhvr>
                                      <p:tavLst>
                                        <p:tav tm="0">
                                          <p:val>
                                            <p:strVal val="ppt_h"/>
                                          </p:val>
                                        </p:tav>
                                        <p:tav tm="100000">
                                          <p:val>
                                            <p:fltVal val="0"/>
                                          </p:val>
                                        </p:tav>
                                      </p:tavLst>
                                    </p:anim>
                                    <p:animEffect transition="out" filter="fade">
                                      <p:cBhvr>
                                        <p:cTn id="71" dur="500"/>
                                        <p:tgtEl>
                                          <p:spTgt spid="8"/>
                                        </p:tgtEl>
                                      </p:cBhvr>
                                    </p:animEffect>
                                    <p:set>
                                      <p:cBhvr>
                                        <p:cTn id="7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8" grpId="0"/>
      <p:bldP spid="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5999" y="1209822"/>
            <a:ext cx="4227568" cy="1200329"/>
          </a:xfrm>
          <a:prstGeom prst="rect">
            <a:avLst/>
          </a:prstGeom>
          <a:noFill/>
        </p:spPr>
        <p:txBody>
          <a:bodyPr wrap="none" rtlCol="0">
            <a:spAutoFit/>
          </a:bodyPr>
          <a:lstStyle/>
          <a:p>
            <a:r>
              <a:rPr lang="en-US" dirty="0" smtClean="0"/>
              <a:t>Experiment 2 – Sensitivity and Stability </a:t>
            </a:r>
          </a:p>
          <a:p>
            <a:r>
              <a:rPr lang="en-US" dirty="0" smtClean="0"/>
              <a:t>Setup</a:t>
            </a:r>
          </a:p>
          <a:p>
            <a:endParaRPr lang="en-US" dirty="0" smtClean="0"/>
          </a:p>
          <a:p>
            <a:r>
              <a:rPr lang="en-US" dirty="0" smtClean="0"/>
              <a:t>Identical Setup to Experiment 1</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282" y="1505242"/>
            <a:ext cx="6095718" cy="4715217"/>
          </a:xfrm>
          <a:prstGeom prst="rect">
            <a:avLst/>
          </a:prstGeom>
        </p:spPr>
      </p:pic>
    </p:spTree>
    <p:extLst>
      <p:ext uri="{BB962C8B-B14F-4D97-AF65-F5344CB8AC3E}">
        <p14:creationId xmlns:p14="http://schemas.microsoft.com/office/powerpoint/2010/main" val="355892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529194" cy="1200329"/>
          </a:xfrm>
          <a:prstGeom prst="rect">
            <a:avLst/>
          </a:prstGeom>
          <a:noFill/>
        </p:spPr>
        <p:txBody>
          <a:bodyPr wrap="none" rtlCol="0">
            <a:spAutoFit/>
          </a:bodyPr>
          <a:lstStyle/>
          <a:p>
            <a:r>
              <a:rPr lang="en-US" dirty="0"/>
              <a:t>Experiment </a:t>
            </a:r>
            <a:r>
              <a:rPr lang="en-US" dirty="0" smtClean="0"/>
              <a:t>2 </a:t>
            </a:r>
            <a:r>
              <a:rPr lang="en-US" dirty="0"/>
              <a:t>– </a:t>
            </a:r>
            <a:r>
              <a:rPr lang="en-US" dirty="0" smtClean="0"/>
              <a:t>Sensitivity and Stability</a:t>
            </a:r>
            <a:endParaRPr lang="en-US" dirty="0"/>
          </a:p>
          <a:p>
            <a:r>
              <a:rPr lang="en-US" dirty="0" smtClean="0"/>
              <a:t>Results</a:t>
            </a:r>
          </a:p>
          <a:p>
            <a:endParaRPr lang="en-US" dirty="0"/>
          </a:p>
          <a:p>
            <a:r>
              <a:rPr lang="en-US" dirty="0" smtClean="0"/>
              <a:t>SDR-Based Radiometer met expected sensitivity and stability performance metrics</a:t>
            </a:r>
            <a:endParaRPr lang="en-US" dirty="0"/>
          </a:p>
        </p:txBody>
      </p:sp>
      <p:graphicFrame>
        <p:nvGraphicFramePr>
          <p:cNvPr id="4" name="Diagram 3"/>
          <p:cNvGraphicFramePr/>
          <p:nvPr>
            <p:extLst>
              <p:ext uri="{D42A27DB-BD31-4B8C-83A1-F6EECF244321}">
                <p14:modId xmlns:p14="http://schemas.microsoft.com/office/powerpoint/2010/main" val="2094806984"/>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586391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2308324"/>
          </a:xfrm>
          <a:prstGeom prst="rect">
            <a:avLst/>
          </a:prstGeom>
          <a:noFill/>
        </p:spPr>
        <p:txBody>
          <a:bodyPr wrap="square" rtlCol="0">
            <a:spAutoFit/>
          </a:bodyPr>
          <a:lstStyle/>
          <a:p>
            <a:r>
              <a:rPr lang="en-US" dirty="0" smtClean="0"/>
              <a:t>Experiment 3 – Interfering Signal Mitigation</a:t>
            </a:r>
          </a:p>
          <a:p>
            <a:r>
              <a:rPr lang="en-US" dirty="0" smtClean="0"/>
              <a:t>Setup</a:t>
            </a:r>
          </a:p>
          <a:p>
            <a:endParaRPr lang="en-US" dirty="0"/>
          </a:p>
          <a:p>
            <a:r>
              <a:rPr lang="en-US" dirty="0" smtClean="0"/>
              <a:t>Identical to Experiment 1 except an interfering signal is injected</a:t>
            </a:r>
          </a:p>
          <a:p>
            <a:endParaRPr lang="en-US" dirty="0" smtClean="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
        <p:nvSpPr>
          <p:cNvPr id="3" name="Oval 2"/>
          <p:cNvSpPr/>
          <p:nvPr/>
        </p:nvSpPr>
        <p:spPr>
          <a:xfrm>
            <a:off x="9917723" y="1717765"/>
            <a:ext cx="2274277" cy="1800381"/>
          </a:xfrm>
          <a:prstGeom prst="ellipse">
            <a:avLst/>
          </a:prstGeom>
          <a:noFill/>
          <a:ln w="381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0741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3</a:t>
            </a:r>
            <a:r>
              <a:rPr lang="en-US" dirty="0" smtClean="0"/>
              <a:t>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p:graphicFrame>
        <p:nvGraphicFramePr>
          <p:cNvPr id="4" name="Diagram 3"/>
          <p:cNvGraphicFramePr/>
          <p:nvPr>
            <p:extLst>
              <p:ext uri="{D42A27DB-BD31-4B8C-83A1-F6EECF244321}">
                <p14:modId xmlns:p14="http://schemas.microsoft.com/office/powerpoint/2010/main" val="1274035009"/>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30132" r="34851"/>
          <a:stretch/>
        </p:blipFill>
        <p:spPr>
          <a:xfrm>
            <a:off x="4614204" y="2712638"/>
            <a:ext cx="2841674" cy="1970703"/>
          </a:xfrm>
          <a:prstGeom prst="rect">
            <a:avLst/>
          </a:prstGeom>
        </p:spPr>
      </p:pic>
    </p:spTree>
    <p:extLst>
      <p:ext uri="{BB962C8B-B14F-4D97-AF65-F5344CB8AC3E}">
        <p14:creationId xmlns:p14="http://schemas.microsoft.com/office/powerpoint/2010/main" val="4063755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500"/>
                                        <p:tgtEl>
                                          <p:spTgt spid="3"/>
                                        </p:tgtEl>
                                        <p:attrNameLst>
                                          <p:attrName>ppt_w</p:attrName>
                                        </p:attrNameLst>
                                      </p:cBhvr>
                                      <p:tavLst>
                                        <p:tav tm="0">
                                          <p:val>
                                            <p:strVal val="ppt_w"/>
                                          </p:val>
                                        </p:tav>
                                        <p:tav tm="100000">
                                          <p:val>
                                            <p:fltVal val="0"/>
                                          </p:val>
                                        </p:tav>
                                      </p:tavLst>
                                    </p:anim>
                                    <p:anim calcmode="lin" valueType="num">
                                      <p:cBhvr>
                                        <p:cTn id="14" dur="500"/>
                                        <p:tgtEl>
                                          <p:spTgt spid="3"/>
                                        </p:tgtEl>
                                        <p:attrNameLst>
                                          <p:attrName>ppt_h</p:attrName>
                                        </p:attrNameLst>
                                      </p:cBhvr>
                                      <p:tavLst>
                                        <p:tav tm="0">
                                          <p:val>
                                            <p:strVal val="ppt_h"/>
                                          </p:val>
                                        </p:tav>
                                        <p:tav tm="100000">
                                          <p:val>
                                            <p:fltVal val="0"/>
                                          </p:val>
                                        </p:tav>
                                      </p:tavLst>
                                    </p:anim>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486000" y="1209822"/>
            <a:ext cx="4144812" cy="1754326"/>
          </a:xfrm>
          <a:prstGeom prst="rect">
            <a:avLst/>
          </a:prstGeom>
          <a:noFill/>
        </p:spPr>
        <p:txBody>
          <a:bodyPr wrap="square" rtlCol="0">
            <a:spAutoFit/>
          </a:bodyPr>
          <a:lstStyle/>
          <a:p>
            <a:r>
              <a:rPr lang="en-US" dirty="0" smtClean="0"/>
              <a:t>Experiment 4 – Performance impact of interfering signal mitigation</a:t>
            </a:r>
          </a:p>
          <a:p>
            <a:r>
              <a:rPr lang="en-US" dirty="0" smtClean="0"/>
              <a:t>Setup</a:t>
            </a:r>
          </a:p>
          <a:p>
            <a:endParaRPr lang="en-US" dirty="0"/>
          </a:p>
          <a:p>
            <a:r>
              <a:rPr lang="en-US" dirty="0" smtClean="0"/>
              <a:t>Identical to Experiment 3</a:t>
            </a:r>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11" y="1717765"/>
            <a:ext cx="7561189" cy="4287186"/>
          </a:xfrm>
          <a:prstGeom prst="rect">
            <a:avLst/>
          </a:prstGeom>
        </p:spPr>
      </p:pic>
    </p:spTree>
    <p:extLst>
      <p:ext uri="{BB962C8B-B14F-4D97-AF65-F5344CB8AC3E}">
        <p14:creationId xmlns:p14="http://schemas.microsoft.com/office/powerpoint/2010/main" val="994708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Results</a:t>
            </a:r>
            <a:endParaRPr lang="en-US"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smtClean="0"/>
              <a:t>Implementation</a:t>
            </a:r>
            <a:endParaRPr lang="en-US" sz="1000" dirty="0"/>
          </a:p>
          <a:p>
            <a:r>
              <a:rPr lang="en-US" sz="1000" dirty="0">
                <a:solidFill>
                  <a:schemeClr val="bg1"/>
                </a:solidFill>
              </a:rPr>
              <a:t>Experimental Results</a:t>
            </a:r>
          </a:p>
          <a:p>
            <a:r>
              <a:rPr lang="en-US" sz="1000" dirty="0"/>
              <a:t>Example Usage Scenario</a:t>
            </a:r>
          </a:p>
          <a:p>
            <a:r>
              <a:rPr lang="en-US" sz="1000" dirty="0"/>
              <a:t>Closing</a:t>
            </a:r>
          </a:p>
        </p:txBody>
      </p:sp>
      <p:sp>
        <p:nvSpPr>
          <p:cNvPr id="7" name="TextBox 6"/>
          <p:cNvSpPr txBox="1"/>
          <p:nvPr/>
        </p:nvSpPr>
        <p:spPr>
          <a:xfrm>
            <a:off x="637516" y="886265"/>
            <a:ext cx="8144153" cy="1200329"/>
          </a:xfrm>
          <a:prstGeom prst="rect">
            <a:avLst/>
          </a:prstGeom>
          <a:noFill/>
        </p:spPr>
        <p:txBody>
          <a:bodyPr wrap="none" rtlCol="0">
            <a:spAutoFit/>
          </a:bodyPr>
          <a:lstStyle/>
          <a:p>
            <a:r>
              <a:rPr lang="en-US" dirty="0"/>
              <a:t>Experiment </a:t>
            </a:r>
            <a:r>
              <a:rPr lang="en-US" dirty="0" smtClean="0"/>
              <a:t>4 </a:t>
            </a:r>
            <a:r>
              <a:rPr lang="en-US" dirty="0"/>
              <a:t>– Interfering Signal Mitigation</a:t>
            </a:r>
          </a:p>
          <a:p>
            <a:r>
              <a:rPr lang="en-US" dirty="0" smtClean="0"/>
              <a:t>Results</a:t>
            </a:r>
          </a:p>
          <a:p>
            <a:endParaRPr lang="en-US" dirty="0"/>
          </a:p>
          <a:p>
            <a:r>
              <a:rPr lang="en-US" dirty="0" smtClean="0"/>
              <a:t>SDR-Based Radiometer was able to successfully mitigate the interfering signal</a:t>
            </a:r>
            <a:endParaRPr lang="en-US" dirty="0"/>
          </a:p>
        </p:txBody>
      </p:sp>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p:cNvGraphicFramePr/>
              <p:nvPr>
                <p:extLst>
                  <p:ext uri="{D42A27DB-BD31-4B8C-83A1-F6EECF244321}">
                    <p14:modId xmlns:p14="http://schemas.microsoft.com/office/powerpoint/2010/main" val="1236823183"/>
                  </p:ext>
                </p:extLst>
              </p:nvPr>
            </p:nvGraphicFramePr>
            <p:xfrm>
              <a:off x="101600" y="2305346"/>
              <a:ext cx="11954412" cy="38329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1984578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Usage Scenario</a:t>
            </a:r>
            <a:endParaRPr lang="en-US" dirty="0"/>
          </a:p>
        </p:txBody>
      </p:sp>
      <p:sp>
        <p:nvSpPr>
          <p:cNvPr id="3" name="Content Placeholder 2"/>
          <p:cNvSpPr>
            <a:spLocks noGrp="1"/>
          </p:cNvSpPr>
          <p:nvPr>
            <p:ph idx="1"/>
          </p:nvPr>
        </p:nvSpPr>
        <p:spPr>
          <a:xfrm>
            <a:off x="101600" y="695647"/>
            <a:ext cx="11785600" cy="5562600"/>
          </a:xfrm>
        </p:spPr>
        <p:txBody>
          <a:bodyPr/>
          <a:lstStyle/>
          <a:p>
            <a:pPr marL="0" indent="0">
              <a:buNone/>
            </a:pPr>
            <a:r>
              <a:rPr lang="en-US" dirty="0" smtClean="0"/>
              <a:t>Application Scenario:  Soil Moisture reading with interfering signal</a:t>
            </a:r>
          </a:p>
          <a:p>
            <a:pPr marL="0" indent="0">
              <a:buNone/>
            </a:pP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23" name="Diagram 22"/>
          <p:cNvGraphicFramePr/>
          <p:nvPr>
            <p:extLst>
              <p:ext uri="{D42A27DB-BD31-4B8C-83A1-F6EECF244321}">
                <p14:modId xmlns:p14="http://schemas.microsoft.com/office/powerpoint/2010/main" val="3045818387"/>
              </p:ext>
            </p:extLst>
          </p:nvPr>
        </p:nvGraphicFramePr>
        <p:xfrm>
          <a:off x="-174638" y="1449522"/>
          <a:ext cx="4496363" cy="44455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4" name="Diagram 23"/>
          <p:cNvGraphicFramePr/>
          <p:nvPr>
            <p:extLst>
              <p:ext uri="{D42A27DB-BD31-4B8C-83A1-F6EECF244321}">
                <p14:modId xmlns:p14="http://schemas.microsoft.com/office/powerpoint/2010/main" val="2209163009"/>
              </p:ext>
            </p:extLst>
          </p:nvPr>
        </p:nvGraphicFramePr>
        <p:xfrm>
          <a:off x="2272451" y="1530128"/>
          <a:ext cx="7453373" cy="43358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25" name="Diagram 24"/>
          <p:cNvGraphicFramePr/>
          <p:nvPr>
            <p:extLst>
              <p:ext uri="{D42A27DB-BD31-4B8C-83A1-F6EECF244321}">
                <p14:modId xmlns:p14="http://schemas.microsoft.com/office/powerpoint/2010/main" val="779284475"/>
              </p:ext>
            </p:extLst>
          </p:nvPr>
        </p:nvGraphicFramePr>
        <p:xfrm>
          <a:off x="6876149" y="1537355"/>
          <a:ext cx="5699351" cy="426987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24252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Effect transition="in" filter="fade">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23"/>
                                        </p:tgtEl>
                                        <p:attrNameLst>
                                          <p:attrName>ppt_w</p:attrName>
                                        </p:attrNameLst>
                                      </p:cBhvr>
                                      <p:tavLst>
                                        <p:tav tm="0">
                                          <p:val>
                                            <p:strVal val="ppt_w"/>
                                          </p:val>
                                        </p:tav>
                                        <p:tav tm="100000">
                                          <p:val>
                                            <p:fltVal val="0"/>
                                          </p:val>
                                        </p:tav>
                                      </p:tavLst>
                                    </p:anim>
                                    <p:anim calcmode="lin" valueType="num">
                                      <p:cBhvr>
                                        <p:cTn id="14" dur="1000"/>
                                        <p:tgtEl>
                                          <p:spTgt spid="23"/>
                                        </p:tgtEl>
                                        <p:attrNameLst>
                                          <p:attrName>ppt_h</p:attrName>
                                        </p:attrNameLst>
                                      </p:cBhvr>
                                      <p:tavLst>
                                        <p:tav tm="0">
                                          <p:val>
                                            <p:strVal val="ppt_h"/>
                                          </p:val>
                                        </p:tav>
                                        <p:tav tm="100000">
                                          <p:val>
                                            <p:fltVal val="0"/>
                                          </p:val>
                                        </p:tav>
                                      </p:tavLst>
                                    </p:anim>
                                    <p:animEffect transition="out" filter="fade">
                                      <p:cBhvr>
                                        <p:cTn id="15" dur="1000"/>
                                        <p:tgtEl>
                                          <p:spTgt spid="23"/>
                                        </p:tgtEl>
                                      </p:cBhvr>
                                    </p:animEffect>
                                    <p:set>
                                      <p:cBhvr>
                                        <p:cTn id="16" dur="1" fill="hold">
                                          <p:stCondLst>
                                            <p:cond delay="999"/>
                                          </p:stCondLst>
                                        </p:cTn>
                                        <p:tgtEl>
                                          <p:spTgt spid="2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1"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1000" fill="hold"/>
                                        <p:tgtEl>
                                          <p:spTgt spid="24"/>
                                        </p:tgtEl>
                                        <p:attrNameLst>
                                          <p:attrName>ppt_w</p:attrName>
                                        </p:attrNameLst>
                                      </p:cBhvr>
                                      <p:tavLst>
                                        <p:tav tm="0">
                                          <p:val>
                                            <p:fltVal val="0"/>
                                          </p:val>
                                        </p:tav>
                                        <p:tav tm="100000">
                                          <p:val>
                                            <p:strVal val="#ppt_w"/>
                                          </p:val>
                                        </p:tav>
                                      </p:tavLst>
                                    </p:anim>
                                    <p:anim calcmode="lin" valueType="num">
                                      <p:cBhvr>
                                        <p:cTn id="22" dur="1000" fill="hold"/>
                                        <p:tgtEl>
                                          <p:spTgt spid="24"/>
                                        </p:tgtEl>
                                        <p:attrNameLst>
                                          <p:attrName>ppt_h</p:attrName>
                                        </p:attrNameLst>
                                      </p:cBhvr>
                                      <p:tavLst>
                                        <p:tav tm="0">
                                          <p:val>
                                            <p:fltVal val="0"/>
                                          </p:val>
                                        </p:tav>
                                        <p:tav tm="100000">
                                          <p:val>
                                            <p:strVal val="#ppt_h"/>
                                          </p:val>
                                        </p:tav>
                                      </p:tavLst>
                                    </p:anim>
                                    <p:animEffect transition="in" filter="fade">
                                      <p:cBhvr>
                                        <p:cTn id="23" dur="10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0" nodeType="clickEffect">
                                  <p:stCondLst>
                                    <p:cond delay="0"/>
                                  </p:stCondLst>
                                  <p:childTnLst>
                                    <p:anim calcmode="lin" valueType="num">
                                      <p:cBhvr>
                                        <p:cTn id="27" dur="1000"/>
                                        <p:tgtEl>
                                          <p:spTgt spid="24"/>
                                        </p:tgtEl>
                                        <p:attrNameLst>
                                          <p:attrName>ppt_w</p:attrName>
                                        </p:attrNameLst>
                                      </p:cBhvr>
                                      <p:tavLst>
                                        <p:tav tm="0">
                                          <p:val>
                                            <p:strVal val="ppt_w"/>
                                          </p:val>
                                        </p:tav>
                                        <p:tav tm="100000">
                                          <p:val>
                                            <p:fltVal val="0"/>
                                          </p:val>
                                        </p:tav>
                                      </p:tavLst>
                                    </p:anim>
                                    <p:anim calcmode="lin" valueType="num">
                                      <p:cBhvr>
                                        <p:cTn id="28" dur="1000"/>
                                        <p:tgtEl>
                                          <p:spTgt spid="24"/>
                                        </p:tgtEl>
                                        <p:attrNameLst>
                                          <p:attrName>ppt_h</p:attrName>
                                        </p:attrNameLst>
                                      </p:cBhvr>
                                      <p:tavLst>
                                        <p:tav tm="0">
                                          <p:val>
                                            <p:strVal val="ppt_h"/>
                                          </p:val>
                                        </p:tav>
                                        <p:tav tm="100000">
                                          <p:val>
                                            <p:fltVal val="0"/>
                                          </p:val>
                                        </p:tav>
                                      </p:tavLst>
                                    </p:anim>
                                    <p:animEffect transition="out" filter="fade">
                                      <p:cBhvr>
                                        <p:cTn id="29" dur="1000"/>
                                        <p:tgtEl>
                                          <p:spTgt spid="24"/>
                                        </p:tgtEl>
                                      </p:cBhvr>
                                    </p:animEffect>
                                    <p:set>
                                      <p:cBhvr>
                                        <p:cTn id="30" dur="1" fill="hold">
                                          <p:stCondLst>
                                            <p:cond delay="999"/>
                                          </p:stCondLst>
                                        </p:cTn>
                                        <p:tgtEl>
                                          <p:spTgt spid="2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1000" fill="hold"/>
                                        <p:tgtEl>
                                          <p:spTgt spid="25"/>
                                        </p:tgtEl>
                                        <p:attrNameLst>
                                          <p:attrName>ppt_w</p:attrName>
                                        </p:attrNameLst>
                                      </p:cBhvr>
                                      <p:tavLst>
                                        <p:tav tm="0">
                                          <p:val>
                                            <p:fltVal val="0"/>
                                          </p:val>
                                        </p:tav>
                                        <p:tav tm="100000">
                                          <p:val>
                                            <p:strVal val="#ppt_w"/>
                                          </p:val>
                                        </p:tav>
                                      </p:tavLst>
                                    </p:anim>
                                    <p:anim calcmode="lin" valueType="num">
                                      <p:cBhvr>
                                        <p:cTn id="36" dur="1000" fill="hold"/>
                                        <p:tgtEl>
                                          <p:spTgt spid="25"/>
                                        </p:tgtEl>
                                        <p:attrNameLst>
                                          <p:attrName>ppt_h</p:attrName>
                                        </p:attrNameLst>
                                      </p:cBhvr>
                                      <p:tavLst>
                                        <p:tav tm="0">
                                          <p:val>
                                            <p:fltVal val="0"/>
                                          </p:val>
                                        </p:tav>
                                        <p:tav tm="100000">
                                          <p:val>
                                            <p:strVal val="#ppt_h"/>
                                          </p:val>
                                        </p:tav>
                                      </p:tavLst>
                                    </p:anim>
                                    <p:animEffect transition="in" filter="fade">
                                      <p:cBhvr>
                                        <p:cTn id="37" dur="10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25"/>
                                        </p:tgtEl>
                                        <p:attrNameLst>
                                          <p:attrName>ppt_w</p:attrName>
                                        </p:attrNameLst>
                                      </p:cBhvr>
                                      <p:tavLst>
                                        <p:tav tm="0">
                                          <p:val>
                                            <p:strVal val="ppt_w"/>
                                          </p:val>
                                        </p:tav>
                                        <p:tav tm="100000">
                                          <p:val>
                                            <p:fltVal val="0"/>
                                          </p:val>
                                        </p:tav>
                                      </p:tavLst>
                                    </p:anim>
                                    <p:anim calcmode="lin" valueType="num">
                                      <p:cBhvr>
                                        <p:cTn id="42" dur="1000"/>
                                        <p:tgtEl>
                                          <p:spTgt spid="25"/>
                                        </p:tgtEl>
                                        <p:attrNameLst>
                                          <p:attrName>ppt_h</p:attrName>
                                        </p:attrNameLst>
                                      </p:cBhvr>
                                      <p:tavLst>
                                        <p:tav tm="0">
                                          <p:val>
                                            <p:strVal val="ppt_h"/>
                                          </p:val>
                                        </p:tav>
                                        <p:tav tm="100000">
                                          <p:val>
                                            <p:fltVal val="0"/>
                                          </p:val>
                                        </p:tav>
                                      </p:tavLst>
                                    </p:anim>
                                    <p:animEffect transition="out" filter="fade">
                                      <p:cBhvr>
                                        <p:cTn id="43" dur="1000"/>
                                        <p:tgtEl>
                                          <p:spTgt spid="25"/>
                                        </p:tgtEl>
                                      </p:cBhvr>
                                    </p:animEffect>
                                    <p:set>
                                      <p:cBhvr>
                                        <p:cTn id="44" dur="1" fill="hold">
                                          <p:stCondLst>
                                            <p:cond delay="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1">
        <p:bldAsOne/>
      </p:bldGraphic>
      <p:bldGraphic spid="23" grpId="2">
        <p:bldAsOne/>
      </p:bldGraphic>
      <p:bldGraphic spid="24" grpId="0">
        <p:bldAsOne/>
      </p:bldGraphic>
      <p:bldGraphic spid="24" grpId="1">
        <p:bldAsOne/>
      </p:bldGraphic>
      <p:bldGraphic spid="25" grpId="0">
        <p:bldAsOne/>
      </p:bldGraphic>
      <p:bldGraphic spid="25" grpId="1">
        <p:bldAsOne/>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lstStyle/>
          <a:p>
            <a:r>
              <a:rPr lang="en-US" dirty="0" smtClean="0"/>
              <a:t>Introduction</a:t>
            </a:r>
          </a:p>
          <a:p>
            <a:r>
              <a:rPr lang="en-US" dirty="0" smtClean="0"/>
              <a:t>Related Works</a:t>
            </a:r>
          </a:p>
          <a:p>
            <a:r>
              <a:rPr lang="en-US" dirty="0" smtClean="0"/>
              <a:t>Background</a:t>
            </a:r>
          </a:p>
          <a:p>
            <a:r>
              <a:rPr lang="en-US" dirty="0" smtClean="0"/>
              <a:t>Radiometer and SDR Basics</a:t>
            </a:r>
          </a:p>
          <a:p>
            <a:r>
              <a:rPr lang="en-US" dirty="0" smtClean="0"/>
              <a:t>Implementation of a SDR-based Radiometer</a:t>
            </a:r>
          </a:p>
          <a:p>
            <a:r>
              <a:rPr lang="en-US" dirty="0" smtClean="0"/>
              <a:t>Experimental Setup and Results</a:t>
            </a:r>
          </a:p>
          <a:p>
            <a:r>
              <a:rPr lang="en-US" dirty="0" smtClean="0"/>
              <a:t>Example Usage Scenario</a:t>
            </a:r>
          </a:p>
          <a:p>
            <a:r>
              <a:rPr lang="en-US" dirty="0" smtClean="0"/>
              <a:t>Closing</a:t>
            </a:r>
          </a:p>
          <a:p>
            <a:endParaRPr lang="en-US" dirty="0" smtClean="0"/>
          </a:p>
          <a:p>
            <a:endParaRPr lang="en-US" dirty="0"/>
          </a:p>
        </p:txBody>
      </p:sp>
    </p:spTree>
    <p:extLst>
      <p:ext uri="{BB962C8B-B14F-4D97-AF65-F5344CB8AC3E}">
        <p14:creationId xmlns:p14="http://schemas.microsoft.com/office/powerpoint/2010/main" val="3891982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6" name="Diagram 5"/>
          <p:cNvGraphicFramePr/>
          <p:nvPr>
            <p:extLst>
              <p:ext uri="{D42A27DB-BD31-4B8C-83A1-F6EECF244321}">
                <p14:modId xmlns:p14="http://schemas.microsoft.com/office/powerpoint/2010/main" val="2428912021"/>
              </p:ext>
            </p:extLst>
          </p:nvPr>
        </p:nvGraphicFramePr>
        <p:xfrm>
          <a:off x="6410527" y="1299027"/>
          <a:ext cx="6448865" cy="4256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p:cNvGraphicFramePr/>
          <p:nvPr>
            <p:extLst>
              <p:ext uri="{D42A27DB-BD31-4B8C-83A1-F6EECF244321}">
                <p14:modId xmlns:p14="http://schemas.microsoft.com/office/powerpoint/2010/main" val="3652196767"/>
              </p:ext>
            </p:extLst>
          </p:nvPr>
        </p:nvGraphicFramePr>
        <p:xfrm>
          <a:off x="-360387" y="1279350"/>
          <a:ext cx="6333170" cy="429605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33006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1000"/>
                                        <p:tgtEl>
                                          <p:spTgt spid="6"/>
                                        </p:tgtEl>
                                        <p:attrNameLst>
                                          <p:attrName>ppt_w</p:attrName>
                                        </p:attrNameLst>
                                      </p:cBhvr>
                                      <p:tavLst>
                                        <p:tav tm="0">
                                          <p:val>
                                            <p:strVal val="ppt_w"/>
                                          </p:val>
                                        </p:tav>
                                        <p:tav tm="100000">
                                          <p:val>
                                            <p:fltVal val="0"/>
                                          </p:val>
                                        </p:tav>
                                      </p:tavLst>
                                    </p:anim>
                                    <p:anim calcmode="lin" valueType="num">
                                      <p:cBhvr>
                                        <p:cTn id="28" dur="1000"/>
                                        <p:tgtEl>
                                          <p:spTgt spid="6"/>
                                        </p:tgtEl>
                                        <p:attrNameLst>
                                          <p:attrName>ppt_h</p:attrName>
                                        </p:attrNameLst>
                                      </p:cBhvr>
                                      <p:tavLst>
                                        <p:tav tm="0">
                                          <p:val>
                                            <p:strVal val="ppt_h"/>
                                          </p:val>
                                        </p:tav>
                                        <p:tav tm="100000">
                                          <p:val>
                                            <p:fltVal val="0"/>
                                          </p:val>
                                        </p:tav>
                                      </p:tavLst>
                                    </p:anim>
                                    <p:animEffect transition="out" filter="fade">
                                      <p:cBhvr>
                                        <p:cTn id="29" dur="1000"/>
                                        <p:tgtEl>
                                          <p:spTgt spid="6"/>
                                        </p:tgtEl>
                                      </p:cBhvr>
                                    </p:animEffect>
                                    <p:set>
                                      <p:cBhvr>
                                        <p:cTn id="30"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6" grpId="1">
        <p:bldAsOne/>
      </p:bldGraphic>
      <p:bldGraphic spid="7" grpId="0">
        <p:bldAsOne/>
      </p:bldGraphic>
      <p:bldGraphic spid="7" grpId="1">
        <p:bldAsOne/>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Usage Scenario</a:t>
            </a:r>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solidFill>
                  <a:schemeClr val="bg1"/>
                </a:solidFill>
              </a:rPr>
              <a:t>Example Usage Scenario</a:t>
            </a:r>
          </a:p>
          <a:p>
            <a:r>
              <a:rPr lang="en-US" sz="1000" dirty="0"/>
              <a:t>Closing</a:t>
            </a:r>
          </a:p>
        </p:txBody>
      </p:sp>
      <p:graphicFrame>
        <p:nvGraphicFramePr>
          <p:cNvPr id="7" name="Diagram 6"/>
          <p:cNvGraphicFramePr/>
          <p:nvPr>
            <p:extLst>
              <p:ext uri="{D42A27DB-BD31-4B8C-83A1-F6EECF244321}">
                <p14:modId xmlns:p14="http://schemas.microsoft.com/office/powerpoint/2010/main" val="2271043487"/>
              </p:ext>
            </p:extLst>
          </p:nvPr>
        </p:nvGraphicFramePr>
        <p:xfrm>
          <a:off x="-1569681" y="1567154"/>
          <a:ext cx="8597433" cy="48777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p:cNvGraphicFramePr/>
          <p:nvPr>
            <p:extLst>
              <p:ext uri="{D42A27DB-BD31-4B8C-83A1-F6EECF244321}">
                <p14:modId xmlns:p14="http://schemas.microsoft.com/office/powerpoint/2010/main" val="3194568734"/>
              </p:ext>
            </p:extLst>
          </p:nvPr>
        </p:nvGraphicFramePr>
        <p:xfrm>
          <a:off x="1879041" y="1190675"/>
          <a:ext cx="8500906" cy="53959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Diagram 5"/>
          <p:cNvGraphicFramePr/>
          <p:nvPr>
            <p:extLst>
              <p:ext uri="{D42A27DB-BD31-4B8C-83A1-F6EECF244321}">
                <p14:modId xmlns:p14="http://schemas.microsoft.com/office/powerpoint/2010/main" val="595057129"/>
              </p:ext>
            </p:extLst>
          </p:nvPr>
        </p:nvGraphicFramePr>
        <p:xfrm>
          <a:off x="4455268" y="1552277"/>
          <a:ext cx="8743837" cy="5034363"/>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Tree>
    <p:extLst>
      <p:ext uri="{BB962C8B-B14F-4D97-AF65-F5344CB8AC3E}">
        <p14:creationId xmlns:p14="http://schemas.microsoft.com/office/powerpoint/2010/main" val="1400223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Effect transition="in" filter="fade">
                                      <p:cBhvr>
                                        <p:cTn id="9" dur="1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1000"/>
                                        <p:tgtEl>
                                          <p:spTgt spid="7"/>
                                        </p:tgtEl>
                                        <p:attrNameLst>
                                          <p:attrName>ppt_w</p:attrName>
                                        </p:attrNameLst>
                                      </p:cBhvr>
                                      <p:tavLst>
                                        <p:tav tm="0">
                                          <p:val>
                                            <p:strVal val="ppt_w"/>
                                          </p:val>
                                        </p:tav>
                                        <p:tav tm="100000">
                                          <p:val>
                                            <p:fltVal val="0"/>
                                          </p:val>
                                        </p:tav>
                                      </p:tavLst>
                                    </p:anim>
                                    <p:anim calcmode="lin" valueType="num">
                                      <p:cBhvr>
                                        <p:cTn id="14" dur="1000"/>
                                        <p:tgtEl>
                                          <p:spTgt spid="7"/>
                                        </p:tgtEl>
                                        <p:attrNameLst>
                                          <p:attrName>ppt_h</p:attrName>
                                        </p:attrNameLst>
                                      </p:cBhvr>
                                      <p:tavLst>
                                        <p:tav tm="0">
                                          <p:val>
                                            <p:strVal val="ppt_h"/>
                                          </p:val>
                                        </p:tav>
                                        <p:tav tm="100000">
                                          <p:val>
                                            <p:fltVal val="0"/>
                                          </p:val>
                                        </p:tav>
                                      </p:tavLst>
                                    </p:anim>
                                    <p:animEffect transition="out" filter="fade">
                                      <p:cBhvr>
                                        <p:cTn id="15" dur="1000"/>
                                        <p:tgtEl>
                                          <p:spTgt spid="7"/>
                                        </p:tgtEl>
                                      </p:cBhvr>
                                    </p:animEffect>
                                    <p:set>
                                      <p:cBhvr>
                                        <p:cTn id="16" dur="1" fill="hold">
                                          <p:stCondLst>
                                            <p:cond delay="999"/>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5"/>
                                        </p:tgtEl>
                                        <p:attrNameLst>
                                          <p:attrName>ppt_w</p:attrName>
                                        </p:attrNameLst>
                                      </p:cBhvr>
                                      <p:tavLst>
                                        <p:tav tm="0">
                                          <p:val>
                                            <p:strVal val="ppt_w"/>
                                          </p:val>
                                        </p:tav>
                                        <p:tav tm="100000">
                                          <p:val>
                                            <p:fltVal val="0"/>
                                          </p:val>
                                        </p:tav>
                                      </p:tavLst>
                                    </p:anim>
                                    <p:anim calcmode="lin" valueType="num">
                                      <p:cBhvr>
                                        <p:cTn id="28" dur="500"/>
                                        <p:tgtEl>
                                          <p:spTgt spid="5"/>
                                        </p:tgtEl>
                                        <p:attrNameLst>
                                          <p:attrName>ppt_h</p:attrName>
                                        </p:attrNameLst>
                                      </p:cBhvr>
                                      <p:tavLst>
                                        <p:tav tm="0">
                                          <p:val>
                                            <p:strVal val="ppt_h"/>
                                          </p:val>
                                        </p:tav>
                                        <p:tav tm="100000">
                                          <p:val>
                                            <p:fltVal val="0"/>
                                          </p:val>
                                        </p:tav>
                                      </p:tavLst>
                                    </p:anim>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1000" fill="hold"/>
                                        <p:tgtEl>
                                          <p:spTgt spid="6"/>
                                        </p:tgtEl>
                                        <p:attrNameLst>
                                          <p:attrName>ppt_w</p:attrName>
                                        </p:attrNameLst>
                                      </p:cBhvr>
                                      <p:tavLst>
                                        <p:tav tm="0">
                                          <p:val>
                                            <p:fltVal val="0"/>
                                          </p:val>
                                        </p:tav>
                                        <p:tav tm="100000">
                                          <p:val>
                                            <p:strVal val="#ppt_w"/>
                                          </p:val>
                                        </p:tav>
                                      </p:tavLst>
                                    </p:anim>
                                    <p:anim calcmode="lin" valueType="num">
                                      <p:cBhvr>
                                        <p:cTn id="36" dur="1000" fill="hold"/>
                                        <p:tgtEl>
                                          <p:spTgt spid="6"/>
                                        </p:tgtEl>
                                        <p:attrNameLst>
                                          <p:attrName>ppt_h</p:attrName>
                                        </p:attrNameLst>
                                      </p:cBhvr>
                                      <p:tavLst>
                                        <p:tav tm="0">
                                          <p:val>
                                            <p:fltVal val="0"/>
                                          </p:val>
                                        </p:tav>
                                        <p:tav tm="100000">
                                          <p:val>
                                            <p:strVal val="#ppt_h"/>
                                          </p:val>
                                        </p:tav>
                                      </p:tavLst>
                                    </p:anim>
                                    <p:animEffect transition="in" filter="fade">
                                      <p:cBhvr>
                                        <p:cTn id="37" dur="10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xit" presetSubtype="32" fill="hold" grpId="1" nodeType="clickEffect">
                                  <p:stCondLst>
                                    <p:cond delay="0"/>
                                  </p:stCondLst>
                                  <p:childTnLst>
                                    <p:anim calcmode="lin" valueType="num">
                                      <p:cBhvr>
                                        <p:cTn id="41" dur="1000"/>
                                        <p:tgtEl>
                                          <p:spTgt spid="6"/>
                                        </p:tgtEl>
                                        <p:attrNameLst>
                                          <p:attrName>ppt_w</p:attrName>
                                        </p:attrNameLst>
                                      </p:cBhvr>
                                      <p:tavLst>
                                        <p:tav tm="0">
                                          <p:val>
                                            <p:strVal val="ppt_w"/>
                                          </p:val>
                                        </p:tav>
                                        <p:tav tm="100000">
                                          <p:val>
                                            <p:fltVal val="0"/>
                                          </p:val>
                                        </p:tav>
                                      </p:tavLst>
                                    </p:anim>
                                    <p:anim calcmode="lin" valueType="num">
                                      <p:cBhvr>
                                        <p:cTn id="42" dur="1000"/>
                                        <p:tgtEl>
                                          <p:spTgt spid="6"/>
                                        </p:tgtEl>
                                        <p:attrNameLst>
                                          <p:attrName>ppt_h</p:attrName>
                                        </p:attrNameLst>
                                      </p:cBhvr>
                                      <p:tavLst>
                                        <p:tav tm="0">
                                          <p:val>
                                            <p:strVal val="ppt_h"/>
                                          </p:val>
                                        </p:tav>
                                        <p:tav tm="100000">
                                          <p:val>
                                            <p:fltVal val="0"/>
                                          </p:val>
                                        </p:tav>
                                      </p:tavLst>
                                    </p:anim>
                                    <p:animEffect transition="out" filter="fade">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Graphic spid="7" grpId="1">
        <p:bldAsOne/>
      </p:bldGraphic>
      <p:bldGraphic spid="5" grpId="0">
        <p:bldAsOne/>
      </p:bldGraphic>
      <p:bldGraphic spid="5" grpId="1">
        <p:bldAsOne/>
      </p:bldGraphic>
      <p:bldGraphic spid="6" grpId="0">
        <p:bldAsOne/>
      </p:bldGraphic>
      <p:bldGraphic spid="6" grpId="1">
        <p:bldAsOne/>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
        <p:nvSpPr>
          <p:cNvPr id="3" name="TextBox 2"/>
          <p:cNvSpPr txBox="1"/>
          <p:nvPr/>
        </p:nvSpPr>
        <p:spPr>
          <a:xfrm>
            <a:off x="562708" y="1828800"/>
            <a:ext cx="10818055" cy="2308324"/>
          </a:xfrm>
          <a:prstGeom prst="rect">
            <a:avLst/>
          </a:prstGeom>
          <a:noFill/>
        </p:spPr>
        <p:txBody>
          <a:bodyPr wrap="square" rtlCol="0">
            <a:spAutoFit/>
          </a:bodyPr>
          <a:lstStyle/>
          <a:p>
            <a:r>
              <a:rPr lang="en-US" dirty="0" smtClean="0"/>
              <a:t>In Closing</a:t>
            </a:r>
          </a:p>
          <a:p>
            <a:endParaRPr lang="en-US" dirty="0"/>
          </a:p>
          <a:p>
            <a:pPr marL="285750" indent="-285750">
              <a:buFont typeface="Arial" charset="0"/>
              <a:buChar char="•"/>
            </a:pPr>
            <a:r>
              <a:rPr lang="en-US" dirty="0" smtClean="0"/>
              <a:t>A SDR-Based Radiometer using off the shelf components is able to perform comparable to a traditional radiometer</a:t>
            </a:r>
          </a:p>
          <a:p>
            <a:pPr marL="742950" lvl="1" indent="-285750">
              <a:buFont typeface="Arial" charset="0"/>
              <a:buChar char="•"/>
            </a:pPr>
            <a:r>
              <a:rPr lang="en-US" dirty="0" smtClean="0"/>
              <a:t>Within 2 Kelvin agreement</a:t>
            </a:r>
          </a:p>
          <a:p>
            <a:pPr marL="742950" lvl="1" indent="-285750">
              <a:buFont typeface="Arial" charset="0"/>
              <a:buChar char="•"/>
            </a:pPr>
            <a:r>
              <a:rPr lang="en-US" dirty="0" smtClean="0"/>
              <a:t>Within .13 Kelvin in expected sensitivity</a:t>
            </a:r>
          </a:p>
          <a:p>
            <a:pPr marL="285750" indent="-285750">
              <a:buFont typeface="Arial" charset="0"/>
              <a:buChar char="•"/>
            </a:pPr>
            <a:r>
              <a:rPr lang="en-US" dirty="0" smtClean="0"/>
              <a:t>Additional functionality can be added in software to add features</a:t>
            </a:r>
          </a:p>
          <a:p>
            <a:pPr marL="742950" lvl="1" indent="-285750">
              <a:buFont typeface="Arial" charset="0"/>
              <a:buChar char="•"/>
            </a:pPr>
            <a:r>
              <a:rPr lang="en-US" dirty="0" smtClean="0"/>
              <a:t>RFI Mitigation</a:t>
            </a:r>
          </a:p>
        </p:txBody>
      </p:sp>
    </p:spTree>
    <p:extLst>
      <p:ext uri="{BB962C8B-B14F-4D97-AF65-F5344CB8AC3E}">
        <p14:creationId xmlns:p14="http://schemas.microsoft.com/office/powerpoint/2010/main" val="219875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Closing</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solidFill>
                  <a:schemeClr val="bg1"/>
                </a:solidFill>
              </a:rPr>
              <a:t>Closing</a:t>
            </a:r>
          </a:p>
        </p:txBody>
      </p:sp>
      <p:sp>
        <p:nvSpPr>
          <p:cNvPr id="3" name="TextBox 2"/>
          <p:cNvSpPr txBox="1"/>
          <p:nvPr/>
        </p:nvSpPr>
        <p:spPr>
          <a:xfrm>
            <a:off x="4543863" y="1336431"/>
            <a:ext cx="2793585" cy="769441"/>
          </a:xfrm>
          <a:prstGeom prst="rect">
            <a:avLst/>
          </a:prstGeom>
          <a:noFill/>
        </p:spPr>
        <p:txBody>
          <a:bodyPr wrap="none" rtlCol="0">
            <a:spAutoFit/>
          </a:bodyPr>
          <a:lstStyle/>
          <a:p>
            <a:r>
              <a:rPr lang="en-US" sz="4400" dirty="0" smtClean="0"/>
              <a:t>Thank you</a:t>
            </a:r>
            <a:endParaRPr lang="en-US" sz="4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5889" y="3250469"/>
            <a:ext cx="4209534" cy="28056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7950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143789" y="961406"/>
            <a:ext cx="5752280" cy="769441"/>
          </a:xfrm>
          <a:prstGeom prst="rect">
            <a:avLst/>
          </a:prstGeom>
          <a:noFill/>
        </p:spPr>
        <p:txBody>
          <a:bodyPr wrap="none" rtlCol="0">
            <a:spAutoFit/>
          </a:bodyPr>
          <a:lstStyle/>
          <a:p>
            <a:r>
              <a:rPr lang="en-US" sz="4400" dirty="0" smtClean="0"/>
              <a:t>Cost and Weight Table</a:t>
            </a:r>
            <a:endParaRPr lang="en-US" sz="4400" dirty="0"/>
          </a:p>
        </p:txBody>
      </p:sp>
      <p:graphicFrame>
        <p:nvGraphicFramePr>
          <p:cNvPr id="5" name="Table 4"/>
          <p:cNvGraphicFramePr>
            <a:graphicFrameLocks noGrp="1"/>
          </p:cNvGraphicFramePr>
          <p:nvPr>
            <p:extLst>
              <p:ext uri="{D42A27DB-BD31-4B8C-83A1-F6EECF244321}">
                <p14:modId xmlns:p14="http://schemas.microsoft.com/office/powerpoint/2010/main" val="69903110"/>
              </p:ext>
            </p:extLst>
          </p:nvPr>
        </p:nvGraphicFramePr>
        <p:xfrm>
          <a:off x="1955929" y="2024740"/>
          <a:ext cx="8127999" cy="2225040"/>
        </p:xfrm>
        <a:graphic>
          <a:graphicData uri="http://schemas.openxmlformats.org/drawingml/2006/table">
            <a:tbl>
              <a:tblPr firstRow="1" lastRow="1" bandRow="1">
                <a:tableStyleId>{5C22544A-7EE6-4342-B048-85BDC9FD1C3A}</a:tableStyleId>
              </a:tblPr>
              <a:tblGrid>
                <a:gridCol w="2709333"/>
                <a:gridCol w="2709333"/>
                <a:gridCol w="2709333"/>
              </a:tblGrid>
              <a:tr h="370840">
                <a:tc>
                  <a:txBody>
                    <a:bodyPr/>
                    <a:lstStyle/>
                    <a:p>
                      <a:r>
                        <a:rPr lang="en-US" dirty="0" smtClean="0"/>
                        <a:t>Device</a:t>
                      </a:r>
                      <a:endParaRPr lang="en-US" dirty="0"/>
                    </a:p>
                  </a:txBody>
                  <a:tcPr/>
                </a:tc>
                <a:tc>
                  <a:txBody>
                    <a:bodyPr/>
                    <a:lstStyle/>
                    <a:p>
                      <a:r>
                        <a:rPr lang="en-US" dirty="0" smtClean="0"/>
                        <a:t>Cost</a:t>
                      </a:r>
                      <a:endParaRPr lang="en-US" dirty="0"/>
                    </a:p>
                  </a:txBody>
                  <a:tcPr/>
                </a:tc>
                <a:tc>
                  <a:txBody>
                    <a:bodyPr/>
                    <a:lstStyle/>
                    <a:p>
                      <a:r>
                        <a:rPr lang="en-US" dirty="0" smtClean="0"/>
                        <a:t>Weight</a:t>
                      </a:r>
                      <a:endParaRPr lang="en-US" dirty="0"/>
                    </a:p>
                  </a:txBody>
                  <a:tcPr/>
                </a:tc>
              </a:tr>
              <a:tr h="370840">
                <a:tc>
                  <a:txBody>
                    <a:bodyPr/>
                    <a:lstStyle/>
                    <a:p>
                      <a:r>
                        <a:rPr lang="en-US" dirty="0" smtClean="0"/>
                        <a:t>N200</a:t>
                      </a:r>
                      <a:endParaRPr lang="en-US" dirty="0"/>
                    </a:p>
                  </a:txBody>
                  <a:tcPr/>
                </a:tc>
                <a:tc>
                  <a:txBody>
                    <a:bodyPr/>
                    <a:lstStyle/>
                    <a:p>
                      <a:r>
                        <a:rPr lang="en-US" dirty="0" smtClean="0"/>
                        <a:t>$1,515</a:t>
                      </a:r>
                      <a:endParaRPr lang="en-US" dirty="0"/>
                    </a:p>
                  </a:txBody>
                  <a:tcPr/>
                </a:tc>
                <a:tc>
                  <a:txBody>
                    <a:bodyPr/>
                    <a:lstStyle/>
                    <a:p>
                      <a:r>
                        <a:rPr lang="en-US" dirty="0" smtClean="0"/>
                        <a:t>1.2 kg</a:t>
                      </a:r>
                      <a:endParaRPr lang="en-US" dirty="0"/>
                    </a:p>
                  </a:txBody>
                  <a:tcPr/>
                </a:tc>
              </a:tr>
              <a:tr h="370840">
                <a:tc>
                  <a:txBody>
                    <a:bodyPr/>
                    <a:lstStyle/>
                    <a:p>
                      <a:r>
                        <a:rPr lang="en-US" dirty="0" smtClean="0"/>
                        <a:t>DBSRX2 Daughterboard</a:t>
                      </a:r>
                      <a:endParaRPr lang="en-US" dirty="0"/>
                    </a:p>
                  </a:txBody>
                  <a:tcPr/>
                </a:tc>
                <a:tc>
                  <a:txBody>
                    <a:bodyPr/>
                    <a:lstStyle/>
                    <a:p>
                      <a:r>
                        <a:rPr lang="en-US" dirty="0" smtClean="0"/>
                        <a:t>$152</a:t>
                      </a:r>
                      <a:endParaRPr lang="en-US" dirty="0"/>
                    </a:p>
                  </a:txBody>
                  <a:tcPr/>
                </a:tc>
                <a:tc>
                  <a:txBody>
                    <a:bodyPr/>
                    <a:lstStyle/>
                    <a:p>
                      <a:r>
                        <a:rPr lang="en-US" dirty="0" smtClean="0"/>
                        <a:t>.1 kg</a:t>
                      </a:r>
                      <a:endParaRPr lang="en-US" dirty="0"/>
                    </a:p>
                  </a:txBody>
                  <a:tcPr/>
                </a:tc>
              </a:tr>
              <a:tr h="370840">
                <a:tc>
                  <a:txBody>
                    <a:bodyPr/>
                    <a:lstStyle/>
                    <a:p>
                      <a:r>
                        <a:rPr lang="en-US" dirty="0" smtClean="0"/>
                        <a:t>LNAs</a:t>
                      </a:r>
                      <a:endParaRPr lang="en-US" dirty="0"/>
                    </a:p>
                  </a:txBody>
                  <a:tcPr/>
                </a:tc>
                <a:tc>
                  <a:txBody>
                    <a:bodyPr/>
                    <a:lstStyle/>
                    <a:p>
                      <a:r>
                        <a:rPr lang="en-US" dirty="0" smtClean="0"/>
                        <a:t>~$200</a:t>
                      </a:r>
                      <a:endParaRPr lang="en-US" dirty="0"/>
                    </a:p>
                  </a:txBody>
                  <a:tcPr/>
                </a:tc>
                <a:tc>
                  <a:txBody>
                    <a:bodyPr/>
                    <a:lstStyle/>
                    <a:p>
                      <a:r>
                        <a:rPr lang="en-US" dirty="0" smtClean="0"/>
                        <a:t>.09 kg</a:t>
                      </a:r>
                      <a:endParaRPr lang="en-US" dirty="0"/>
                    </a:p>
                  </a:txBody>
                  <a:tcPr/>
                </a:tc>
              </a:tr>
              <a:tr h="370840">
                <a:tc>
                  <a:txBody>
                    <a:bodyPr/>
                    <a:lstStyle/>
                    <a:p>
                      <a:r>
                        <a:rPr lang="en-US" dirty="0" err="1" smtClean="0"/>
                        <a:t>GNURadio</a:t>
                      </a:r>
                      <a:endParaRPr lang="en-US" dirty="0"/>
                    </a:p>
                  </a:txBody>
                  <a:tcPr/>
                </a:tc>
                <a:tc>
                  <a:txBody>
                    <a:bodyPr/>
                    <a:lstStyle/>
                    <a:p>
                      <a:r>
                        <a:rPr lang="en-US" dirty="0" smtClean="0"/>
                        <a:t>$0</a:t>
                      </a:r>
                      <a:endParaRPr lang="en-US" dirty="0"/>
                    </a:p>
                  </a:txBody>
                  <a:tcPr/>
                </a:tc>
                <a:tc>
                  <a:txBody>
                    <a:bodyPr/>
                    <a:lstStyle/>
                    <a:p>
                      <a:r>
                        <a:rPr lang="en-US" dirty="0" smtClean="0"/>
                        <a:t>0 kg</a:t>
                      </a:r>
                    </a:p>
                  </a:txBody>
                  <a:tcPr/>
                </a:tc>
              </a:tr>
              <a:tr h="370840">
                <a:tc>
                  <a:txBody>
                    <a:bodyPr/>
                    <a:lstStyle/>
                    <a:p>
                      <a:r>
                        <a:rPr lang="en-US" dirty="0" smtClean="0"/>
                        <a:t>Total</a:t>
                      </a:r>
                      <a:endParaRPr lang="en-US" dirty="0"/>
                    </a:p>
                  </a:txBody>
                  <a:tcPr/>
                </a:tc>
                <a:tc>
                  <a:txBody>
                    <a:bodyPr/>
                    <a:lstStyle/>
                    <a:p>
                      <a:r>
                        <a:rPr lang="en-US" dirty="0" smtClean="0"/>
                        <a:t>$1,867</a:t>
                      </a:r>
                      <a:endParaRPr lang="en-US" dirty="0"/>
                    </a:p>
                  </a:txBody>
                  <a:tcPr/>
                </a:tc>
                <a:tc>
                  <a:txBody>
                    <a:bodyPr/>
                    <a:lstStyle/>
                    <a:p>
                      <a:r>
                        <a:rPr lang="en-US" dirty="0" smtClean="0"/>
                        <a:t>1.39 kg</a:t>
                      </a: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03952959"/>
              </p:ext>
            </p:extLst>
          </p:nvPr>
        </p:nvGraphicFramePr>
        <p:xfrm>
          <a:off x="1955929" y="4686756"/>
          <a:ext cx="8127999" cy="3708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dirty="0" smtClean="0"/>
                        <a:t>ISU Radiometer</a:t>
                      </a:r>
                      <a:endParaRPr lang="en-US" dirty="0"/>
                    </a:p>
                  </a:txBody>
                  <a:tcPr/>
                </a:tc>
                <a:tc>
                  <a:txBody>
                    <a:bodyPr/>
                    <a:lstStyle/>
                    <a:p>
                      <a:r>
                        <a:rPr lang="en-US" dirty="0" smtClean="0"/>
                        <a:t>~ $10,000</a:t>
                      </a:r>
                      <a:endParaRPr lang="en-US" dirty="0"/>
                    </a:p>
                  </a:txBody>
                  <a:tcPr/>
                </a:tc>
                <a:tc>
                  <a:txBody>
                    <a:bodyPr/>
                    <a:lstStyle/>
                    <a:p>
                      <a:r>
                        <a:rPr lang="en-US" dirty="0" smtClean="0"/>
                        <a:t>22.7 kg</a:t>
                      </a:r>
                      <a:endParaRPr lang="en-US"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1089220"/>
              </p:ext>
            </p:extLst>
          </p:nvPr>
        </p:nvGraphicFramePr>
        <p:xfrm>
          <a:off x="1955928" y="5491767"/>
          <a:ext cx="8127999" cy="37084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en-US" dirty="0" err="1" smtClean="0"/>
                        <a:t>Spectracyber</a:t>
                      </a:r>
                      <a:endParaRPr lang="en-US" dirty="0"/>
                    </a:p>
                  </a:txBody>
                  <a:tcPr/>
                </a:tc>
                <a:tc>
                  <a:txBody>
                    <a:bodyPr/>
                    <a:lstStyle/>
                    <a:p>
                      <a:r>
                        <a:rPr lang="en-US" dirty="0" smtClean="0"/>
                        <a:t>$2,650</a:t>
                      </a:r>
                      <a:endParaRPr lang="en-US" dirty="0"/>
                    </a:p>
                  </a:txBody>
                  <a:tcPr/>
                </a:tc>
                <a:tc>
                  <a:txBody>
                    <a:bodyPr/>
                    <a:lstStyle/>
                    <a:p>
                      <a:r>
                        <a:rPr lang="en-US" dirty="0" smtClean="0"/>
                        <a:t>6 kg</a:t>
                      </a:r>
                      <a:endParaRPr lang="en-US" dirty="0"/>
                    </a:p>
                  </a:txBody>
                  <a:tcPr/>
                </a:tc>
              </a:tr>
            </a:tbl>
          </a:graphicData>
        </a:graphic>
      </p:graphicFrame>
    </p:spTree>
    <p:extLst>
      <p:ext uri="{BB962C8B-B14F-4D97-AF65-F5344CB8AC3E}">
        <p14:creationId xmlns:p14="http://schemas.microsoft.com/office/powerpoint/2010/main" val="535554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962400" y="844062"/>
            <a:ext cx="4588692" cy="769441"/>
          </a:xfrm>
          <a:prstGeom prst="rect">
            <a:avLst/>
          </a:prstGeom>
          <a:noFill/>
        </p:spPr>
        <p:txBody>
          <a:bodyPr wrap="none" rtlCol="0">
            <a:spAutoFit/>
          </a:bodyPr>
          <a:lstStyle/>
          <a:p>
            <a:r>
              <a:rPr lang="en-US" sz="4400" smtClean="0"/>
              <a:t>Filter Fluctuations</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145" y="1790052"/>
            <a:ext cx="10264726" cy="4399168"/>
          </a:xfrm>
          <a:prstGeom prst="rect">
            <a:avLst/>
          </a:prstGeom>
        </p:spPr>
      </p:pic>
    </p:spTree>
    <p:extLst>
      <p:ext uri="{BB962C8B-B14F-4D97-AF65-F5344CB8AC3E}">
        <p14:creationId xmlns:p14="http://schemas.microsoft.com/office/powerpoint/2010/main" val="856974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1978855" y="899666"/>
            <a:ext cx="8043677" cy="1200329"/>
          </a:xfrm>
          <a:prstGeom prst="rect">
            <a:avLst/>
          </a:prstGeom>
          <a:noFill/>
        </p:spPr>
        <p:txBody>
          <a:bodyPr wrap="none" rtlCol="0">
            <a:spAutoFit/>
          </a:bodyPr>
          <a:lstStyle/>
          <a:p>
            <a:pPr algn="ctr"/>
            <a:r>
              <a:rPr lang="en-US" sz="4400" dirty="0" smtClean="0"/>
              <a:t>Difference between X</a:t>
            </a:r>
            <a:r>
              <a:rPr lang="en-US" sz="4400" baseline="30000" dirty="0" smtClean="0"/>
              <a:t>2</a:t>
            </a:r>
            <a:r>
              <a:rPr lang="en-US" sz="4400" dirty="0" smtClean="0"/>
              <a:t> and SDR</a:t>
            </a:r>
          </a:p>
          <a:p>
            <a:pPr algn="ctr"/>
            <a:r>
              <a:rPr lang="en-US" sz="2800" dirty="0" smtClean="0"/>
              <a:t>In LN2 ~ .8 Kelvin. | In Ice, ~ 1.5 Kelvin</a:t>
            </a:r>
            <a:endParaRPr lang="en-US"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7480" y="2332148"/>
            <a:ext cx="9786425" cy="4194182"/>
          </a:xfrm>
          <a:prstGeom prst="rect">
            <a:avLst/>
          </a:prstGeom>
        </p:spPr>
      </p:pic>
    </p:spTree>
    <p:extLst>
      <p:ext uri="{BB962C8B-B14F-4D97-AF65-F5344CB8AC3E}">
        <p14:creationId xmlns:p14="http://schemas.microsoft.com/office/powerpoint/2010/main" val="199734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962400" y="844062"/>
            <a:ext cx="4597862" cy="769441"/>
          </a:xfrm>
          <a:prstGeom prst="rect">
            <a:avLst/>
          </a:prstGeom>
          <a:noFill/>
        </p:spPr>
        <p:txBody>
          <a:bodyPr wrap="none" rtlCol="0">
            <a:spAutoFit/>
          </a:bodyPr>
          <a:lstStyle/>
          <a:p>
            <a:r>
              <a:rPr lang="en-US" sz="4400" dirty="0" smtClean="0"/>
              <a:t>GUI Interface Full</a:t>
            </a:r>
            <a:endParaRPr lang="en-US" sz="4400" dirty="0"/>
          </a:p>
        </p:txBody>
      </p:sp>
      <p:pic>
        <p:nvPicPr>
          <p:cNvPr id="7"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363373" y="1613503"/>
            <a:ext cx="7796573" cy="4872858"/>
          </a:xfrm>
        </p:spPr>
      </p:pic>
    </p:spTree>
    <p:extLst>
      <p:ext uri="{BB962C8B-B14F-4D97-AF65-F5344CB8AC3E}">
        <p14:creationId xmlns:p14="http://schemas.microsoft.com/office/powerpoint/2010/main" val="18734242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143789" y="961406"/>
            <a:ext cx="6219908" cy="769441"/>
          </a:xfrm>
          <a:prstGeom prst="rect">
            <a:avLst/>
          </a:prstGeom>
          <a:noFill/>
        </p:spPr>
        <p:txBody>
          <a:bodyPr wrap="none" rtlCol="0">
            <a:spAutoFit/>
          </a:bodyPr>
          <a:lstStyle/>
          <a:p>
            <a:r>
              <a:rPr lang="en-US" sz="4400" dirty="0" smtClean="0"/>
              <a:t>TPR Blocks in </a:t>
            </a:r>
            <a:r>
              <a:rPr lang="en-US" sz="4400" dirty="0" err="1" smtClean="0"/>
              <a:t>GNURadio</a:t>
            </a:r>
            <a:endParaRPr lang="en-US" sz="4400" dirty="0"/>
          </a:p>
        </p:txBody>
      </p:sp>
      <p:pic>
        <p:nvPicPr>
          <p:cNvPr id="8"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9086" t="39528" r="76023" b="51067"/>
          <a:stretch/>
        </p:blipFill>
        <p:spPr>
          <a:xfrm>
            <a:off x="401215" y="4655975"/>
            <a:ext cx="2619832" cy="1240972"/>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29524" r="30880" b="55510"/>
          <a:stretch/>
        </p:blipFill>
        <p:spPr>
          <a:xfrm>
            <a:off x="1809750" y="2024742"/>
            <a:ext cx="8887986" cy="1539551"/>
          </a:xfrm>
          <a:prstGeom prst="rect">
            <a:avLst/>
          </a:prstGeom>
        </p:spPr>
      </p:pic>
      <p:sp>
        <p:nvSpPr>
          <p:cNvPr id="10" name="Up Arrow 9"/>
          <p:cNvSpPr/>
          <p:nvPr/>
        </p:nvSpPr>
        <p:spPr>
          <a:xfrm>
            <a:off x="3974841"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Up Arrow 10"/>
          <p:cNvSpPr/>
          <p:nvPr/>
        </p:nvSpPr>
        <p:spPr>
          <a:xfrm>
            <a:off x="6139932"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Up Arrow 11"/>
          <p:cNvSpPr/>
          <p:nvPr/>
        </p:nvSpPr>
        <p:spPr>
          <a:xfrm>
            <a:off x="8214050" y="3331028"/>
            <a:ext cx="634481" cy="6624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417514" y="4105470"/>
            <a:ext cx="1749133" cy="369332"/>
          </a:xfrm>
          <a:prstGeom prst="rect">
            <a:avLst/>
          </a:prstGeom>
          <a:noFill/>
        </p:spPr>
        <p:txBody>
          <a:bodyPr wrap="none" rtlCol="0">
            <a:spAutoFit/>
          </a:bodyPr>
          <a:lstStyle/>
          <a:p>
            <a:r>
              <a:rPr lang="en-US" dirty="0" smtClean="0"/>
              <a:t>Power Detection</a:t>
            </a:r>
            <a:endParaRPr lang="en-US" dirty="0"/>
          </a:p>
        </p:txBody>
      </p:sp>
      <p:sp>
        <p:nvSpPr>
          <p:cNvPr id="14" name="TextBox 13"/>
          <p:cNvSpPr txBox="1"/>
          <p:nvPr/>
        </p:nvSpPr>
        <p:spPr>
          <a:xfrm>
            <a:off x="5847998" y="4096140"/>
            <a:ext cx="1218347" cy="369332"/>
          </a:xfrm>
          <a:prstGeom prst="rect">
            <a:avLst/>
          </a:prstGeom>
          <a:noFill/>
        </p:spPr>
        <p:txBody>
          <a:bodyPr wrap="none" rtlCol="0">
            <a:spAutoFit/>
          </a:bodyPr>
          <a:lstStyle/>
          <a:p>
            <a:r>
              <a:rPr lang="en-US" dirty="0" smtClean="0"/>
              <a:t>Integration</a:t>
            </a:r>
            <a:endParaRPr lang="en-US" dirty="0"/>
          </a:p>
        </p:txBody>
      </p:sp>
      <p:sp>
        <p:nvSpPr>
          <p:cNvPr id="15" name="TextBox 14"/>
          <p:cNvSpPr txBox="1"/>
          <p:nvPr/>
        </p:nvSpPr>
        <p:spPr>
          <a:xfrm>
            <a:off x="7751429" y="4105470"/>
            <a:ext cx="1559722" cy="369332"/>
          </a:xfrm>
          <a:prstGeom prst="rect">
            <a:avLst/>
          </a:prstGeom>
          <a:noFill/>
        </p:spPr>
        <p:txBody>
          <a:bodyPr wrap="none" rtlCol="0">
            <a:spAutoFit/>
          </a:bodyPr>
          <a:lstStyle/>
          <a:p>
            <a:r>
              <a:rPr lang="en-US" dirty="0" smtClean="0"/>
              <a:t>Low Pass Filter</a:t>
            </a:r>
            <a:endParaRPr lang="en-US" dirty="0"/>
          </a:p>
        </p:txBody>
      </p:sp>
    </p:spTree>
    <p:extLst>
      <p:ext uri="{BB962C8B-B14F-4D97-AF65-F5344CB8AC3E}">
        <p14:creationId xmlns:p14="http://schemas.microsoft.com/office/powerpoint/2010/main" val="71808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Extra Slides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t>Related Works</a:t>
            </a:r>
          </a:p>
          <a:p>
            <a:r>
              <a:rPr lang="en-US" sz="1000" dirty="0"/>
              <a:t>Background</a:t>
            </a:r>
          </a:p>
          <a:p>
            <a:r>
              <a:rPr lang="en-US" sz="1000" dirty="0"/>
              <a:t>Implementation</a:t>
            </a:r>
          </a:p>
          <a:p>
            <a:r>
              <a:rPr lang="en-US" sz="1000" dirty="0"/>
              <a:t>Experimental Results</a:t>
            </a:r>
          </a:p>
          <a:p>
            <a:r>
              <a:rPr lang="en-US" sz="1000" dirty="0"/>
              <a:t>Example Usage Scenario</a:t>
            </a:r>
          </a:p>
          <a:p>
            <a:r>
              <a:rPr lang="en-US" sz="1000" dirty="0"/>
              <a:t>Closing</a:t>
            </a:r>
          </a:p>
        </p:txBody>
      </p:sp>
      <p:sp>
        <p:nvSpPr>
          <p:cNvPr id="3" name="TextBox 2"/>
          <p:cNvSpPr txBox="1"/>
          <p:nvPr/>
        </p:nvSpPr>
        <p:spPr>
          <a:xfrm>
            <a:off x="3143789" y="961406"/>
            <a:ext cx="6250365" cy="769441"/>
          </a:xfrm>
          <a:prstGeom prst="rect">
            <a:avLst/>
          </a:prstGeom>
          <a:noFill/>
        </p:spPr>
        <p:txBody>
          <a:bodyPr wrap="none" rtlCol="0">
            <a:spAutoFit/>
          </a:bodyPr>
          <a:lstStyle/>
          <a:p>
            <a:r>
              <a:rPr lang="en-US" sz="4400" dirty="0" smtClean="0"/>
              <a:t>Soil Moisture Application</a:t>
            </a:r>
            <a:endParaRPr lang="en-US" sz="4400" dirty="0"/>
          </a:p>
        </p:txBody>
      </p:sp>
      <p:pic>
        <p:nvPicPr>
          <p:cNvPr id="16" name="Picture 1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7723" y="1901864"/>
            <a:ext cx="10642496" cy="4561069"/>
          </a:xfrm>
          <a:prstGeom prst="rect">
            <a:avLst/>
          </a:prstGeom>
        </p:spPr>
      </p:pic>
    </p:spTree>
    <p:extLst>
      <p:ext uri="{BB962C8B-B14F-4D97-AF65-F5344CB8AC3E}">
        <p14:creationId xmlns:p14="http://schemas.microsoft.com/office/powerpoint/2010/main" val="1078984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a:xfrm>
            <a:off x="1097280" y="1182758"/>
            <a:ext cx="10058400" cy="2314422"/>
          </a:xfrm>
        </p:spPr>
        <p:style>
          <a:lnRef idx="2">
            <a:schemeClr val="accent4"/>
          </a:lnRef>
          <a:fillRef idx="1">
            <a:schemeClr val="lt1"/>
          </a:fillRef>
          <a:effectRef idx="0">
            <a:schemeClr val="accent4"/>
          </a:effectRef>
          <a:fontRef idx="minor">
            <a:schemeClr val="dk1"/>
          </a:fontRef>
        </p:style>
        <p:txBody>
          <a:bodyPr>
            <a:normAutofit/>
          </a:bodyPr>
          <a:lstStyle/>
          <a:p>
            <a:pPr marL="0" indent="0">
              <a:buNone/>
            </a:pPr>
            <a:r>
              <a:rPr lang="en-US" sz="2400" dirty="0" smtClean="0"/>
              <a:t>Presentation goals</a:t>
            </a:r>
          </a:p>
          <a:p>
            <a:r>
              <a:rPr lang="en-US" sz="2400" dirty="0" smtClean="0"/>
              <a:t>Development of a SDR-Based Radiometer</a:t>
            </a:r>
          </a:p>
          <a:p>
            <a:r>
              <a:rPr lang="en-US" sz="2400" dirty="0" smtClean="0"/>
              <a:t>Evaluation of a SDR-Based Radiometer</a:t>
            </a:r>
          </a:p>
          <a:p>
            <a:r>
              <a:rPr lang="en-US" sz="2400" dirty="0" smtClean="0"/>
              <a:t>Benefits of a SDR-Based Radiometer</a:t>
            </a:r>
          </a:p>
          <a:p>
            <a:endParaRPr lang="en-US" sz="2400" dirty="0" smtClean="0"/>
          </a:p>
          <a:p>
            <a:pPr marL="0" indent="0">
              <a:buNone/>
            </a:pPr>
            <a:endParaRPr lang="en-US" sz="2400" dirty="0"/>
          </a:p>
        </p:txBody>
      </p:sp>
      <p:sp>
        <p:nvSpPr>
          <p:cNvPr id="4"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This thesis looks to explore the following questions:</a:t>
            </a:r>
          </a:p>
          <a:p>
            <a:pPr marL="457200" indent="-457200">
              <a:buFont typeface="+mj-lt"/>
              <a:buAutoNum type="arabicPeriod"/>
            </a:pPr>
            <a:r>
              <a:rPr lang="en-US" sz="2400" dirty="0" smtClean="0"/>
              <a:t>Can we use a SDR to recreate a radiometer in software?</a:t>
            </a:r>
          </a:p>
          <a:p>
            <a:pPr marL="457200" indent="-457200">
              <a:buFont typeface="+mj-lt"/>
              <a:buAutoNum type="arabicPeriod"/>
            </a:pPr>
            <a:r>
              <a:rPr lang="en-US" sz="2400" dirty="0" smtClean="0"/>
              <a:t>If so, </a:t>
            </a:r>
            <a:r>
              <a:rPr lang="en-US" sz="2400" dirty="0" smtClean="0"/>
              <a:t>is the performance similar to a traditional radiometer?</a:t>
            </a:r>
            <a:endParaRPr lang="en-US" sz="2400" dirty="0" smtClean="0"/>
          </a:p>
          <a:p>
            <a:pPr marL="457200" indent="-457200">
              <a:buFont typeface="+mj-lt"/>
              <a:buAutoNum type="arabicPeriod"/>
            </a:pPr>
            <a:r>
              <a:rPr lang="en-US" sz="2400" dirty="0" smtClean="0"/>
              <a:t>Can we create a low cost SDR Radiometer that is effective?</a:t>
            </a:r>
          </a:p>
          <a:p>
            <a:pPr marL="457200" indent="-457200">
              <a:buFont typeface="+mj-lt"/>
              <a:buAutoNum type="arabicPeriod"/>
            </a:pPr>
            <a:r>
              <a:rPr lang="en-US" sz="2400" dirty="0" smtClean="0"/>
              <a:t>What benefits do we obtain by using a SDR Radiometer?</a:t>
            </a:r>
            <a:endParaRPr lang="en-US" sz="2400" dirty="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smtClean="0">
                <a:solidFill>
                  <a:schemeClr val="accent6">
                    <a:lumMod val="20000"/>
                    <a:lumOff val="80000"/>
                  </a:schemeClr>
                </a:solidFill>
              </a:rPr>
              <a:t>Introduction</a:t>
            </a:r>
          </a:p>
          <a:p>
            <a:r>
              <a:rPr lang="en-US" sz="1000" dirty="0" smtClean="0"/>
              <a:t>Related Works</a:t>
            </a:r>
          </a:p>
          <a:p>
            <a:r>
              <a:rPr lang="en-US" sz="1000" dirty="0" smtClean="0"/>
              <a:t>Background</a:t>
            </a:r>
          </a:p>
          <a:p>
            <a:r>
              <a:rPr lang="en-US" sz="1000" dirty="0" smtClean="0"/>
              <a:t>Implementation</a:t>
            </a:r>
          </a:p>
          <a:p>
            <a:r>
              <a:rPr lang="en-US" sz="1000" dirty="0" smtClean="0"/>
              <a:t>Experimental Results</a:t>
            </a:r>
          </a:p>
          <a:p>
            <a:r>
              <a:rPr lang="en-US" sz="1000" dirty="0" smtClean="0"/>
              <a:t>Example Usage Scenario</a:t>
            </a:r>
          </a:p>
          <a:p>
            <a:r>
              <a:rPr lang="en-US" sz="1000" dirty="0" smtClean="0"/>
              <a:t>Closing</a:t>
            </a:r>
            <a:endParaRPr lang="en-US" sz="1000" dirty="0"/>
          </a:p>
        </p:txBody>
      </p:sp>
    </p:spTree>
    <p:extLst>
      <p:ext uri="{BB962C8B-B14F-4D97-AF65-F5344CB8AC3E}">
        <p14:creationId xmlns:p14="http://schemas.microsoft.com/office/powerpoint/2010/main" val="261908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IIR as an integrator implementation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pPr marL="0" indent="0">
                  <a:buNone/>
                </a:pPr>
                <a:r>
                  <a:rPr lang="en-US" sz="2400" dirty="0" smtClean="0"/>
                  <a:t>It can be seen that an IIR filter can have the same frequency response as we would expect from an analog RC filter.  As our sampling rate approaches infinity, the approximation gets closer to the original response from the analog RC circuit.</a:t>
                </a:r>
              </a:p>
              <a:p>
                <a:pPr algn="ctr"/>
                <a:endParaRPr lang="en-US" sz="2400" dirty="0"/>
              </a:p>
              <a:p>
                <a:pPr marL="0" indent="0" algn="ctr">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 </m:t>
                      </m:r>
                      <m:f>
                        <m:fPr>
                          <m:ctrlPr>
                            <a:rPr lang="en-US" sz="2400" b="0" i="1" smtClean="0">
                              <a:latin typeface="Cambria Math" charset="0"/>
                            </a:rPr>
                          </m:ctrlPr>
                        </m:fPr>
                        <m:num>
                          <m:r>
                            <a:rPr lang="en-US" sz="2400" b="0" i="1" smtClean="0">
                              <a:latin typeface="Cambria Math" panose="02040503050406030204" pitchFamily="18" charset="0"/>
                            </a:rPr>
                            <m:t>𝑇</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𝑅𝐶</m:t>
                          </m:r>
                        </m:num>
                        <m:den>
                          <m:r>
                            <a:rPr lang="en-US" sz="2400" b="0" i="1" smtClean="0">
                              <a:latin typeface="Cambria Math" panose="02040503050406030204" pitchFamily="18" charset="0"/>
                            </a:rPr>
                            <m:t>𝑇</m:t>
                          </m:r>
                          <m:r>
                            <a:rPr lang="en-US" sz="2400" b="0" i="1" smtClean="0">
                              <a:latin typeface="Cambria Math" panose="02040503050406030204" pitchFamily="18" charset="0"/>
                            </a:rPr>
                            <m:t>+</m:t>
                          </m:r>
                          <m:r>
                            <a:rPr lang="en-US" sz="2400" b="0" i="1" smtClean="0">
                              <a:latin typeface="Cambria Math" panose="02040503050406030204" pitchFamily="18" charset="0"/>
                            </a:rPr>
                            <m:t>𝑅𝐶</m:t>
                          </m:r>
                        </m:den>
                      </m:f>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𝑛</m:t>
                          </m:r>
                          <m:r>
                            <a:rPr lang="en-US" sz="2400" b="0" i="1" smtClean="0">
                              <a:latin typeface="Cambria Math" panose="02040503050406030204" pitchFamily="18" charset="0"/>
                            </a:rPr>
                            <m:t>−1</m:t>
                          </m:r>
                        </m:sub>
                      </m:sSub>
                    </m:oMath>
                  </m:oMathPara>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8" t="-876"/>
                </a:stretch>
              </a:blipFill>
            </p:spPr>
            <p:txBody>
              <a:bodyPr/>
              <a:lstStyle/>
              <a:p>
                <a:r>
                  <a:rPr lang="en-US">
                    <a:noFill/>
                  </a:rPr>
                  <a:t> </a:t>
                </a:r>
              </a:p>
            </p:txBody>
          </p:sp>
        </mc:Fallback>
      </mc:AlternateContent>
      <p:sp>
        <p:nvSpPr>
          <p:cNvPr id="4" name="TextBox 3"/>
          <p:cNvSpPr txBox="1"/>
          <p:nvPr/>
        </p:nvSpPr>
        <p:spPr>
          <a:xfrm>
            <a:off x="7823200" y="1"/>
            <a:ext cx="4368800" cy="667512"/>
          </a:xfrm>
          <a:prstGeom prst="rect">
            <a:avLst/>
          </a:prstGeom>
          <a:noFill/>
        </p:spPr>
        <p:txBody>
          <a:bodyPr wrap="square" numCol="2" rtlCol="0">
            <a:noAutofit/>
          </a:bodyPr>
          <a:lstStyle/>
          <a:p>
            <a:r>
              <a:rPr lang="en-US" sz="1100" dirty="0"/>
              <a:t>Introduction</a:t>
            </a:r>
          </a:p>
          <a:p>
            <a:r>
              <a:rPr lang="en-US" sz="1100" dirty="0"/>
              <a:t>Related Works</a:t>
            </a:r>
          </a:p>
          <a:p>
            <a:r>
              <a:rPr lang="en-US" sz="1100" dirty="0"/>
              <a:t>General Radiometer Theory</a:t>
            </a:r>
          </a:p>
          <a:p>
            <a:r>
              <a:rPr lang="en-US" sz="1100" dirty="0">
                <a:solidFill>
                  <a:schemeClr val="accent6">
                    <a:lumMod val="20000"/>
                    <a:lumOff val="80000"/>
                  </a:schemeClr>
                </a:solidFill>
              </a:rPr>
              <a:t>Software Defined Radio Theory</a:t>
            </a:r>
          </a:p>
          <a:p>
            <a:r>
              <a:rPr lang="en-US" sz="1100" dirty="0"/>
              <a:t>Experimental Results</a:t>
            </a:r>
          </a:p>
          <a:p>
            <a:r>
              <a:rPr lang="en-US" sz="1100" dirty="0"/>
              <a:t>Closing</a:t>
            </a:r>
          </a:p>
        </p:txBody>
      </p:sp>
    </p:spTree>
    <p:extLst>
      <p:ext uri="{BB962C8B-B14F-4D97-AF65-F5344CB8AC3E}">
        <p14:creationId xmlns:p14="http://schemas.microsoft.com/office/powerpoint/2010/main" val="108673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Motivation:</a:t>
            </a:r>
          </a:p>
          <a:p>
            <a:pPr marL="0" indent="0">
              <a:buNone/>
            </a:pPr>
            <a:r>
              <a:rPr lang="en-US" sz="2400" dirty="0" smtClean="0"/>
              <a:t>To expand the usage of radiometers</a:t>
            </a:r>
            <a:endParaRPr lang="en-US" sz="2400" dirty="0" smtClean="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9" name="Diagram 8"/>
          <p:cNvGraphicFramePr/>
          <p:nvPr>
            <p:extLst>
              <p:ext uri="{D42A27DB-BD31-4B8C-83A1-F6EECF244321}">
                <p14:modId xmlns:p14="http://schemas.microsoft.com/office/powerpoint/2010/main" val="2041902991"/>
              </p:ext>
            </p:extLst>
          </p:nvPr>
        </p:nvGraphicFramePr>
        <p:xfrm>
          <a:off x="1077401" y="2995846"/>
          <a:ext cx="4955651" cy="33055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335490775"/>
              </p:ext>
            </p:extLst>
          </p:nvPr>
        </p:nvGraphicFramePr>
        <p:xfrm>
          <a:off x="6202018" y="2995845"/>
          <a:ext cx="4933784" cy="350434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78878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Graphic spid="8"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thesis</a:t>
            </a:r>
            <a:endParaRPr lang="en-US" dirty="0"/>
          </a:p>
        </p:txBody>
      </p:sp>
      <p:sp>
        <p:nvSpPr>
          <p:cNvPr id="3" name="Content Placeholder 2"/>
          <p:cNvSpPr>
            <a:spLocks noGrp="1"/>
          </p:cNvSpPr>
          <p:nvPr>
            <p:ph idx="1"/>
          </p:nvPr>
        </p:nvSpPr>
        <p:spPr>
          <a:xfrm>
            <a:off x="1077401" y="1050604"/>
            <a:ext cx="10058400" cy="1715613"/>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2400" dirty="0" smtClean="0"/>
              <a:t>What is a radiometer?</a:t>
            </a:r>
            <a:endParaRPr lang="en-US" sz="2400" dirty="0" smtClean="0"/>
          </a:p>
        </p:txBody>
      </p:sp>
      <p:sp>
        <p:nvSpPr>
          <p:cNvPr id="5" name="TextBox 4"/>
          <p:cNvSpPr txBox="1"/>
          <p:nvPr/>
        </p:nvSpPr>
        <p:spPr>
          <a:xfrm>
            <a:off x="7823200" y="1"/>
            <a:ext cx="4368800" cy="667512"/>
          </a:xfrm>
          <a:prstGeom prst="rect">
            <a:avLst/>
          </a:prstGeom>
          <a:noFill/>
        </p:spPr>
        <p:txBody>
          <a:bodyPr wrap="square" numCol="2" rtlCol="0">
            <a:noAutofit/>
          </a:bodyPr>
          <a:lstStyle/>
          <a:p>
            <a:r>
              <a:rPr lang="en-US" sz="1000" dirty="0">
                <a:solidFill>
                  <a:schemeClr val="accent6">
                    <a:lumMod val="20000"/>
                    <a:lumOff val="80000"/>
                  </a:schemeClr>
                </a:solidFill>
              </a:rPr>
              <a:t>Introduction</a:t>
            </a:r>
          </a:p>
          <a:p>
            <a:r>
              <a:rPr lang="en-US" sz="1000" dirty="0"/>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sp>
        <p:nvSpPr>
          <p:cNvPr id="7" name="Content Placeholder 2"/>
          <p:cNvSpPr txBox="1">
            <a:spLocks/>
          </p:cNvSpPr>
          <p:nvPr/>
        </p:nvSpPr>
        <p:spPr>
          <a:xfrm>
            <a:off x="1097280" y="3810892"/>
            <a:ext cx="10058400" cy="2413445"/>
          </a:xfrm>
          <a:prstGeom prst="rect">
            <a:avLst/>
          </a:prstGeom>
        </p:spPr>
        <p:style>
          <a:lnRef idx="2">
            <a:schemeClr val="accent4"/>
          </a:lnRef>
          <a:fillRef idx="1">
            <a:schemeClr val="lt1"/>
          </a:fillRef>
          <a:effectRef idx="0">
            <a:schemeClr val="accent4"/>
          </a:effectRef>
          <a:fontRef idx="minor">
            <a:schemeClr val="dk1"/>
          </a:fontRef>
        </p:style>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dk1"/>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dk1"/>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dk1"/>
                </a:solidFill>
                <a:latin typeface="+mn-lt"/>
                <a:ea typeface="+mn-ea"/>
                <a:cs typeface="+mn-cs"/>
              </a:defRPr>
            </a:lvl9pPr>
          </a:lstStyle>
          <a:p>
            <a:r>
              <a:rPr lang="en-US" sz="2400" dirty="0" smtClean="0"/>
              <a:t>A radio receiver that measures the average power of the noise coming in within a certain range of frequencies (i.e. </a:t>
            </a:r>
            <a:r>
              <a:rPr lang="en-US" sz="2400" dirty="0" smtClean="0"/>
              <a:t>bandwidth).  </a:t>
            </a:r>
            <a:endParaRPr lang="en-US" sz="2400" dirty="0"/>
          </a:p>
        </p:txBody>
      </p:sp>
    </p:spTree>
    <p:extLst>
      <p:ext uri="{BB962C8B-B14F-4D97-AF65-F5344CB8AC3E}">
        <p14:creationId xmlns:p14="http://schemas.microsoft.com/office/powerpoint/2010/main" val="213781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4" name="TextBox 3"/>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3837484521"/>
              </p:ext>
            </p:extLst>
          </p:nvPr>
        </p:nvGraphicFramePr>
        <p:xfrm>
          <a:off x="477195" y="1403132"/>
          <a:ext cx="11034410" cy="49513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679481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500" fill="hold"/>
                                        <p:tgtEl>
                                          <p:spTgt spid="5"/>
                                        </p:tgtEl>
                                        <p:attrNameLst>
                                          <p:attrName>ppt_w</p:attrName>
                                        </p:attrNameLst>
                                      </p:cBhvr>
                                      <p:tavLst>
                                        <p:tav tm="0">
                                          <p:val>
                                            <p:fltVal val="0"/>
                                          </p:val>
                                        </p:tav>
                                        <p:tav tm="100000">
                                          <p:val>
                                            <p:strVal val="#ppt_w"/>
                                          </p:val>
                                        </p:tav>
                                      </p:tavLst>
                                    </p:anim>
                                    <p:anim calcmode="lin" valueType="num">
                                      <p:cBhvr>
                                        <p:cTn id="8" dur="1500" fill="hold"/>
                                        <p:tgtEl>
                                          <p:spTgt spid="5"/>
                                        </p:tgtEl>
                                        <p:attrNameLst>
                                          <p:attrName>ppt_h</p:attrName>
                                        </p:attrNameLst>
                                      </p:cBhvr>
                                      <p:tavLst>
                                        <p:tav tm="0">
                                          <p:val>
                                            <p:fltVal val="0"/>
                                          </p:val>
                                        </p:tav>
                                        <p:tav tm="100000">
                                          <p:val>
                                            <p:strVal val="#ppt_h"/>
                                          </p:val>
                                        </p:tav>
                                      </p:tavLst>
                                    </p:anim>
                                    <p:anim calcmode="lin" valueType="num">
                                      <p:cBhvr>
                                        <p:cTn id="9" dur="1500" fill="hold"/>
                                        <p:tgtEl>
                                          <p:spTgt spid="5"/>
                                        </p:tgtEl>
                                        <p:attrNameLst>
                                          <p:attrName>style.rotation</p:attrName>
                                        </p:attrNameLst>
                                      </p:cBhvr>
                                      <p:tavLst>
                                        <p:tav tm="0">
                                          <p:val>
                                            <p:fltVal val="90"/>
                                          </p:val>
                                        </p:tav>
                                        <p:tav tm="100000">
                                          <p:val>
                                            <p:fltVal val="0"/>
                                          </p:val>
                                        </p:tav>
                                      </p:tavLst>
                                    </p:anim>
                                    <p:animEffect transition="in" filter="fade">
                                      <p:cBhvr>
                                        <p:cTn id="10" dur="1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xit" presetSubtype="0" fill="hold" grpId="1" nodeType="clickEffect">
                                  <p:stCondLst>
                                    <p:cond delay="0"/>
                                  </p:stCondLst>
                                  <p:childTnLst>
                                    <p:animEffect transition="out" filter="fade">
                                      <p:cBhvr>
                                        <p:cTn id="14" dur="1000"/>
                                        <p:tgtEl>
                                          <p:spTgt spid="5"/>
                                        </p:tgtEl>
                                      </p:cBhvr>
                                    </p:animEffect>
                                    <p:anim calcmode="lin" valueType="num">
                                      <p:cBhvr>
                                        <p:cTn id="15" dur="1000"/>
                                        <p:tgtEl>
                                          <p:spTgt spid="5"/>
                                        </p:tgtEl>
                                        <p:attrNameLst>
                                          <p:attrName>ppt_x</p:attrName>
                                        </p:attrNameLst>
                                      </p:cBhvr>
                                      <p:tavLst>
                                        <p:tav tm="0">
                                          <p:val>
                                            <p:strVal val="ppt_x"/>
                                          </p:val>
                                        </p:tav>
                                        <p:tav tm="100000">
                                          <p:val>
                                            <p:strVal val="ppt_x"/>
                                          </p:val>
                                        </p:tav>
                                      </p:tavLst>
                                    </p:anim>
                                    <p:anim calcmode="lin" valueType="num">
                                      <p:cBhvr>
                                        <p:cTn id="16" dur="1000"/>
                                        <p:tgtEl>
                                          <p:spTgt spid="5"/>
                                        </p:tgtEl>
                                        <p:attrNameLst>
                                          <p:attrName>ppt_y</p:attrName>
                                        </p:attrNameLst>
                                      </p:cBhvr>
                                      <p:tavLst>
                                        <p:tav tm="0">
                                          <p:val>
                                            <p:strVal val="ppt_y"/>
                                          </p:val>
                                        </p:tav>
                                        <p:tav tm="100000">
                                          <p:val>
                                            <p:strVal val="ppt_y+.1"/>
                                          </p:val>
                                        </p:tav>
                                      </p:tavLst>
                                    </p:anim>
                                    <p:set>
                                      <p:cBhvr>
                                        <p:cTn id="17" dur="1" fill="hold">
                                          <p:stCondLst>
                                            <p:cond delay="9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5" grpId="1">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Software Defined Radio Based Radiometers</a:t>
            </a:r>
            <a:r>
              <a:rPr lang="en-US" sz="2400" dirty="0"/>
              <a:t/>
            </a:r>
            <a:br>
              <a:rPr lang="en-US" sz="2400" dirty="0"/>
            </a:b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4" name="Diagram 3"/>
          <p:cNvGraphicFramePr/>
          <p:nvPr>
            <p:extLst>
              <p:ext uri="{D42A27DB-BD31-4B8C-83A1-F6EECF244321}">
                <p14:modId xmlns:p14="http://schemas.microsoft.com/office/powerpoint/2010/main" val="434157336"/>
              </p:ext>
            </p:extLst>
          </p:nvPr>
        </p:nvGraphicFramePr>
        <p:xfrm>
          <a:off x="917825" y="1790447"/>
          <a:ext cx="4179692" cy="456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Diagram 8"/>
          <p:cNvGraphicFramePr/>
          <p:nvPr>
            <p:extLst>
              <p:ext uri="{D42A27DB-BD31-4B8C-83A1-F6EECF244321}">
                <p14:modId xmlns:p14="http://schemas.microsoft.com/office/powerpoint/2010/main" val="1782210909"/>
              </p:ext>
            </p:extLst>
          </p:nvPr>
        </p:nvGraphicFramePr>
        <p:xfrm>
          <a:off x="6340839" y="1790446"/>
          <a:ext cx="5381469" cy="45683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252812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grpId="1" nodeType="clickEffect">
                                  <p:stCondLst>
                                    <p:cond delay="0"/>
                                  </p:stCondLst>
                                  <p:childTnLst>
                                    <p:anim calcmode="lin" valueType="num">
                                      <p:cBhvr>
                                        <p:cTn id="13" dur="500"/>
                                        <p:tgtEl>
                                          <p:spTgt spid="4"/>
                                        </p:tgtEl>
                                        <p:attrNameLst>
                                          <p:attrName>ppt_w</p:attrName>
                                        </p:attrNameLst>
                                      </p:cBhvr>
                                      <p:tavLst>
                                        <p:tav tm="0">
                                          <p:val>
                                            <p:strVal val="ppt_w"/>
                                          </p:val>
                                        </p:tav>
                                        <p:tav tm="100000">
                                          <p:val>
                                            <p:fltVal val="0"/>
                                          </p:val>
                                        </p:tav>
                                      </p:tavLst>
                                    </p:anim>
                                    <p:anim calcmode="lin" valueType="num">
                                      <p:cBhvr>
                                        <p:cTn id="14" dur="500"/>
                                        <p:tgtEl>
                                          <p:spTgt spid="4"/>
                                        </p:tgtEl>
                                        <p:attrNameLst>
                                          <p:attrName>ppt_h</p:attrName>
                                        </p:attrNameLst>
                                      </p:cBhvr>
                                      <p:tavLst>
                                        <p:tav tm="0">
                                          <p:val>
                                            <p:strVal val="ppt_h"/>
                                          </p:val>
                                        </p:tav>
                                        <p:tav tm="100000">
                                          <p:val>
                                            <p:fltVal val="0"/>
                                          </p:val>
                                        </p:tav>
                                      </p:tavLst>
                                    </p:anim>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Graphic spid="9" grpId="0">
        <p:bldAsOne/>
      </p:bldGraphic>
      <p:bldGraphic spid="9" grpId="1">
        <p:bldAsOne/>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Related Works</a:t>
            </a:r>
            <a:endParaRPr lang="en-US" dirty="0"/>
          </a:p>
        </p:txBody>
      </p:sp>
      <p:sp>
        <p:nvSpPr>
          <p:cNvPr id="3" name="Content Placeholder 2"/>
          <p:cNvSpPr>
            <a:spLocks noGrp="1"/>
          </p:cNvSpPr>
          <p:nvPr>
            <p:ph idx="1"/>
          </p:nvPr>
        </p:nvSpPr>
        <p:spPr/>
        <p:txBody>
          <a:bodyPr>
            <a:normAutofit/>
          </a:bodyPr>
          <a:lstStyle/>
          <a:p>
            <a:pPr marL="0" indent="0" algn="ctr">
              <a:buNone/>
            </a:pPr>
            <a:r>
              <a:rPr lang="en-US" sz="2400" dirty="0" smtClean="0"/>
              <a:t>Contributions</a:t>
            </a:r>
            <a:endParaRPr lang="en-US" sz="2400" dirty="0"/>
          </a:p>
        </p:txBody>
      </p:sp>
      <p:sp>
        <p:nvSpPr>
          <p:cNvPr id="6" name="TextBox 5"/>
          <p:cNvSpPr txBox="1"/>
          <p:nvPr/>
        </p:nvSpPr>
        <p:spPr>
          <a:xfrm>
            <a:off x="7823200" y="1"/>
            <a:ext cx="4368800" cy="667512"/>
          </a:xfrm>
          <a:prstGeom prst="rect">
            <a:avLst/>
          </a:prstGeom>
          <a:noFill/>
        </p:spPr>
        <p:txBody>
          <a:bodyPr wrap="square" numCol="2" rtlCol="0">
            <a:noAutofit/>
          </a:bodyPr>
          <a:lstStyle/>
          <a:p>
            <a:r>
              <a:rPr lang="en-US" sz="1000" dirty="0"/>
              <a:t>Introduction</a:t>
            </a:r>
          </a:p>
          <a:p>
            <a:r>
              <a:rPr lang="en-US" sz="1000" dirty="0">
                <a:solidFill>
                  <a:schemeClr val="bg1"/>
                </a:solidFill>
              </a:rPr>
              <a:t>Related Works</a:t>
            </a:r>
          </a:p>
          <a:p>
            <a:r>
              <a:rPr lang="en-US" sz="1000" dirty="0"/>
              <a:t>Background</a:t>
            </a:r>
          </a:p>
          <a:p>
            <a:r>
              <a:rPr lang="en-US" sz="1000" dirty="0" smtClean="0"/>
              <a:t>Implementation</a:t>
            </a:r>
            <a:endParaRPr lang="en-US" sz="1000" dirty="0"/>
          </a:p>
          <a:p>
            <a:r>
              <a:rPr lang="en-US" sz="1000" dirty="0"/>
              <a:t>Experimental Results</a:t>
            </a:r>
          </a:p>
          <a:p>
            <a:r>
              <a:rPr lang="en-US" sz="1000" dirty="0"/>
              <a:t>Example Usage Scenario</a:t>
            </a:r>
          </a:p>
          <a:p>
            <a:r>
              <a:rPr lang="en-US" sz="1000" dirty="0"/>
              <a:t>Closing</a:t>
            </a:r>
          </a:p>
        </p:txBody>
      </p:sp>
      <p:graphicFrame>
        <p:nvGraphicFramePr>
          <p:cNvPr id="5" name="Diagram 4"/>
          <p:cNvGraphicFramePr/>
          <p:nvPr>
            <p:extLst>
              <p:ext uri="{D42A27DB-BD31-4B8C-83A1-F6EECF244321}">
                <p14:modId xmlns:p14="http://schemas.microsoft.com/office/powerpoint/2010/main" val="862618219"/>
              </p:ext>
            </p:extLst>
          </p:nvPr>
        </p:nvGraphicFramePr>
        <p:xfrm>
          <a:off x="199697" y="1502979"/>
          <a:ext cx="11845158" cy="4974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92954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ecpeisu">
  <a:themeElements>
    <a:clrScheme name="Custom 8">
      <a:dk1>
        <a:srgbClr val="993333"/>
      </a:dk1>
      <a:lt1>
        <a:srgbClr val="FFFFFF"/>
      </a:lt1>
      <a:dk2>
        <a:srgbClr val="999966"/>
      </a:dk2>
      <a:lt2>
        <a:srgbClr val="EEECE1"/>
      </a:lt2>
      <a:accent1>
        <a:srgbClr val="4F81BD"/>
      </a:accent1>
      <a:accent2>
        <a:srgbClr val="993300"/>
      </a:accent2>
      <a:accent3>
        <a:srgbClr val="330000"/>
      </a:accent3>
      <a:accent4>
        <a:srgbClr val="8064A2"/>
      </a:accent4>
      <a:accent5>
        <a:srgbClr val="4BACC6"/>
      </a:accent5>
      <a:accent6>
        <a:srgbClr val="CCCC99"/>
      </a:accent6>
      <a:hlink>
        <a:srgbClr val="FFFFFF"/>
      </a:hlink>
      <a:folHlink>
        <a:srgbClr val="FFFFFF"/>
      </a:folHlink>
    </a:clrScheme>
    <a:fontScheme name="Tahom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ecpeisu" id="{17F76BB4-0C81-456D-A670-14B00677F0AD}" vid="{B19A977B-A6B2-414A-BC79-E259E200BF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ecpeisu</Template>
  <TotalTime>5976</TotalTime>
  <Words>3120</Words>
  <Application>Microsoft Macintosh PowerPoint</Application>
  <PresentationFormat>Widescreen</PresentationFormat>
  <Paragraphs>644</Paragraphs>
  <Slides>40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Calibri</vt:lpstr>
      <vt:lpstr>Cambria Math</vt:lpstr>
      <vt:lpstr>Tahoma</vt:lpstr>
      <vt:lpstr>Arial</vt:lpstr>
      <vt:lpstr>ecpeisu</vt:lpstr>
      <vt:lpstr>Implementation and Evaluation of a Software Defined Radio Based Radiometer</vt:lpstr>
      <vt:lpstr>Acknowledgements</vt:lpstr>
      <vt:lpstr>Table of Contents</vt:lpstr>
      <vt:lpstr>Introduction</vt:lpstr>
      <vt:lpstr>About the thesis</vt:lpstr>
      <vt:lpstr>About the thesis</vt:lpstr>
      <vt:lpstr>Related Works</vt:lpstr>
      <vt:lpstr>Related Works</vt:lpstr>
      <vt:lpstr>Related Works</vt:lpstr>
      <vt:lpstr>SDR and Radiometer Basics</vt:lpstr>
      <vt:lpstr>SDR and Radiometer Basics</vt:lpstr>
      <vt:lpstr>SDR and Radiometer Basics</vt:lpstr>
      <vt:lpstr>SDR and Radiometer Basics</vt:lpstr>
      <vt:lpstr>SDR and Radiometer Basics</vt:lpstr>
      <vt:lpstr>SDR and Radiometer Basics</vt:lpstr>
      <vt:lpstr>SDR and Radiometer Basics</vt:lpstr>
      <vt:lpstr>SDR-Based Radiometer Implementation</vt:lpstr>
      <vt:lpstr>SDR-Based Radiometer Implementation</vt:lpstr>
      <vt:lpstr>SDR-Based Radiometer Implementation</vt:lpstr>
      <vt:lpstr>SDR-Based Radiometer Implementation</vt:lpstr>
      <vt:lpstr>Experimental Results</vt:lpstr>
      <vt:lpstr>Experimental Results</vt:lpstr>
      <vt:lpstr>Experimental Results</vt:lpstr>
      <vt:lpstr>Experimental Results</vt:lpstr>
      <vt:lpstr>Experimental Results</vt:lpstr>
      <vt:lpstr>Experimental Results</vt:lpstr>
      <vt:lpstr>Experimental Results</vt:lpstr>
      <vt:lpstr>Experimental Results</vt:lpstr>
      <vt:lpstr>Example Usage Scenario</vt:lpstr>
      <vt:lpstr>Example Usage Scenario</vt:lpstr>
      <vt:lpstr>Example Usage Scenario</vt:lpstr>
      <vt:lpstr>Closing</vt:lpstr>
      <vt:lpstr>Closing</vt:lpstr>
      <vt:lpstr>Extra Slides</vt:lpstr>
      <vt:lpstr>Extra Slides</vt:lpstr>
      <vt:lpstr>Extra Slides</vt:lpstr>
      <vt:lpstr>Extra Slides</vt:lpstr>
      <vt:lpstr>Extra Slides</vt:lpstr>
      <vt:lpstr>Extra Slides</vt:lpstr>
      <vt:lpstr>IIR as an integrator implementation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Total Power Radiometer in Software Defined Radios</dc:title>
  <dc:creator>Matthew Nelson</dc:creator>
  <cp:lastModifiedBy>Microsoft Office User</cp:lastModifiedBy>
  <cp:revision>159</cp:revision>
  <dcterms:created xsi:type="dcterms:W3CDTF">2015-04-18T00:15:03Z</dcterms:created>
  <dcterms:modified xsi:type="dcterms:W3CDTF">2015-12-21T02:01:51Z</dcterms:modified>
</cp:coreProperties>
</file>